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8" r:id="rId7"/>
    <p:sldId id="262" r:id="rId8"/>
    <p:sldId id="263" r:id="rId9"/>
    <p:sldId id="266" r:id="rId10"/>
    <p:sldId id="265" r:id="rId11"/>
    <p:sldId id="267" r:id="rId12"/>
    <p:sldId id="269" r:id="rId13"/>
    <p:sldId id="270" r:id="rId14"/>
    <p:sldId id="271" r:id="rId15"/>
    <p:sldId id="272" r:id="rId16"/>
    <p:sldId id="273" r:id="rId17"/>
    <p:sldId id="276" r:id="rId18"/>
    <p:sldId id="277" r:id="rId19"/>
    <p:sldId id="275" r:id="rId20"/>
    <p:sldId id="274" r:id="rId21"/>
    <p:sldId id="264" r:id="rId22"/>
  </p:sldIdLst>
  <p:sldSz cx="9144000" cy="6858000" type="screen4x3"/>
  <p:notesSz cx="6858000" cy="9144000"/>
  <p:embeddedFontLst>
    <p:embeddedFont>
      <p:font typeface="iCiel TALUHLA" pitchFamily="2" charset="0"/>
      <p:regular r:id="rId23"/>
    </p:embeddedFont>
    <p:embeddedFont>
      <p:font typeface="Calibri" pitchFamily="34" charset="0"/>
      <p:regular r:id="rId24"/>
      <p:bold r:id="rId25"/>
      <p:italic r:id="rId26"/>
      <p:boldItalic r:id="rId27"/>
    </p:embeddedFont>
    <p:embeddedFont>
      <p:font typeface="iCiel Simplifica" pitchFamily="2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336600"/>
    <a:srgbClr val="FF9999"/>
    <a:srgbClr val="006600"/>
    <a:srgbClr val="FF99F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9" autoAdjust="0"/>
    <p:restoredTop sz="94660"/>
  </p:normalViewPr>
  <p:slideViewPr>
    <p:cSldViewPr>
      <p:cViewPr varScale="1">
        <p:scale>
          <a:sx n="74" d="100"/>
          <a:sy n="74" d="100"/>
        </p:scale>
        <p:origin x="-105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D393D-2D90-4E03-BBDE-5F26DFFFDCF6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DC71-5D17-4E30-933C-35A9515B2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30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D393D-2D90-4E03-BBDE-5F26DFFFDCF6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DC71-5D17-4E30-933C-35A9515B2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27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D393D-2D90-4E03-BBDE-5F26DFFFDCF6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DC71-5D17-4E30-933C-35A9515B2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99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D393D-2D90-4E03-BBDE-5F26DFFFDCF6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DC71-5D17-4E30-933C-35A9515B2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07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D393D-2D90-4E03-BBDE-5F26DFFFDCF6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DC71-5D17-4E30-933C-35A9515B2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45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D393D-2D90-4E03-BBDE-5F26DFFFDCF6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DC71-5D17-4E30-933C-35A9515B2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0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D393D-2D90-4E03-BBDE-5F26DFFFDCF6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DC71-5D17-4E30-933C-35A9515B2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1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D393D-2D90-4E03-BBDE-5F26DFFFDCF6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DC71-5D17-4E30-933C-35A9515B2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46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D393D-2D90-4E03-BBDE-5F26DFFFDCF6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DC71-5D17-4E30-933C-35A9515B2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4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D393D-2D90-4E03-BBDE-5F26DFFFDCF6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DC71-5D17-4E30-933C-35A9515B2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93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D393D-2D90-4E03-BBDE-5F26DFFFDCF6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DC71-5D17-4E30-933C-35A9515B2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D393D-2D90-4E03-BBDE-5F26DFFFDCF6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5DC71-5D17-4E30-933C-35A9515B2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5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18.wdp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2.wdp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59.png"/><Relationship Id="rId4" Type="http://schemas.microsoft.com/office/2007/relationships/hdphoto" Target="../media/hdphoto1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2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microsoft.com/office/2007/relationships/hdphoto" Target="../media/hdphoto2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7.wdp"/><Relationship Id="rId5" Type="http://schemas.openxmlformats.org/officeDocument/2006/relationships/image" Target="../media/image68.png"/><Relationship Id="rId4" Type="http://schemas.microsoft.com/office/2007/relationships/hdphoto" Target="../media/hdphoto2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Relationship Id="rId6" Type="http://schemas.microsoft.com/office/2007/relationships/hdphoto" Target="../media/hdphoto28.wdp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7.wdp"/><Relationship Id="rId12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8.wdp"/><Relationship Id="rId5" Type="http://schemas.microsoft.com/office/2007/relationships/hdphoto" Target="../media/hdphoto6.wdp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vietnamnet.vn/vn/kinh-doanh/nhuc-nhoi-chuyen-ki-thi-vung-mien-181259.html" TargetMode="External"/><Relationship Id="rId3" Type="http://schemas.openxmlformats.org/officeDocument/2006/relationships/hyperlink" Target="http://radiotiengnuoctoi.com/a982/cam-nhan-cua-mot-nguoi-ha-noi-ve-nguoi-sai-gon" TargetMode="External"/><Relationship Id="rId7" Type="http://schemas.openxmlformats.org/officeDocument/2006/relationships/hyperlink" Target="http://cit.udn.vn/Tin_tuc.aspx?p=articles&amp;news=351&amp;title=title" TargetMode="External"/><Relationship Id="rId2" Type="http://schemas.openxmlformats.org/officeDocument/2006/relationships/hyperlink" Target="http://w88pro.com/ban-co-biet-nguoi-sai-gon-nghi-the-nao-ve-nguoi-ha-no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aovinhlong.com.vn/xa-hoi/201311/nhan-ngay-the-gioi-phong-chong-hivaids-xoa-bo-dinh-kien-xa-hoi-ve-hivaids-2559378/#.WQ8aYhig_IU" TargetMode="External"/><Relationship Id="rId5" Type="http://schemas.openxmlformats.org/officeDocument/2006/relationships/hyperlink" Target="http://www.hoinongdan.org.vn/sitepages/news/1145/44207/hau-qua-cua-dinh-kien-gioi-doi-voi-nam-gioi" TargetMode="External"/><Relationship Id="rId4" Type="http://schemas.openxmlformats.org/officeDocument/2006/relationships/hyperlink" Target="http://hoilhpn.org.vn/NewsDetail.asp?Catid=113&amp;NewsId=12711&amp;lang=VN" TargetMode="External"/><Relationship Id="rId9" Type="http://schemas.openxmlformats.org/officeDocument/2006/relationships/hyperlink" Target="http://www.songtre.com.vn/news/dien-dan/ky-thi-vung-mien-trong-xa-hoi-nguyen-nhan-do-dau-51-7872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0.wdp"/><Relationship Id="rId4" Type="http://schemas.openxmlformats.org/officeDocument/2006/relationships/image" Target="../media/image31.png"/><Relationship Id="rId9" Type="http://schemas.microsoft.com/office/2007/relationships/hdphoto" Target="../media/hdphoto12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13.wdp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16.wdp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28" y="2133600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Ciel Simplifica" pitchFamily="2" charset="0"/>
              </a:rPr>
              <a:t>Thành</a:t>
            </a:r>
            <a:r>
              <a:rPr lang="en-US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Ciel Simplifica" pitchFamily="2" charset="0"/>
              </a:rPr>
              <a:t> </a:t>
            </a:r>
            <a:r>
              <a:rPr lang="en-US" sz="8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Ciel Simplifica" pitchFamily="2" charset="0"/>
              </a:rPr>
              <a:t>kiến</a:t>
            </a:r>
            <a:r>
              <a:rPr lang="en-US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Ciel Simplifica" pitchFamily="2" charset="0"/>
              </a:rPr>
              <a:t> &amp; </a:t>
            </a:r>
            <a:r>
              <a:rPr lang="en-US" sz="8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Ciel Simplifica" pitchFamily="2" charset="0"/>
              </a:rPr>
              <a:t>Định</a:t>
            </a:r>
            <a:r>
              <a:rPr lang="en-US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Ciel Simplifica" pitchFamily="2" charset="0"/>
              </a:rPr>
              <a:t> </a:t>
            </a:r>
            <a:r>
              <a:rPr lang="en-US" sz="8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Ciel Simplifica" pitchFamily="2" charset="0"/>
              </a:rPr>
              <a:t>kiến</a:t>
            </a:r>
            <a:endParaRPr lang="en-US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Ciel Simplifica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66623" y="1262206"/>
            <a:ext cx="327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1000" dirty="0" err="1" smtClean="0">
                <a:latin typeface="iCiel Simplifica" pitchFamily="2" charset="0"/>
              </a:rPr>
              <a:t>Nhóm</a:t>
            </a:r>
            <a:r>
              <a:rPr lang="en-US" sz="3000" b="1" spc="1000" dirty="0" smtClean="0">
                <a:latin typeface="iCiel Simplifica" pitchFamily="2" charset="0"/>
              </a:rPr>
              <a:t> 1</a:t>
            </a:r>
            <a:endParaRPr lang="en-US" sz="3000" b="1" spc="1000" dirty="0">
              <a:latin typeface="iCiel Simplifica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0700841">
            <a:off x="302355" y="5226336"/>
            <a:ext cx="22424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300" dirty="0" smtClean="0">
                <a:solidFill>
                  <a:schemeClr val="accent2">
                    <a:lumMod val="75000"/>
                  </a:schemeClr>
                </a:solidFill>
                <a:latin typeface="iCiel TALUHLA" pitchFamily="2" charset="0"/>
              </a:rPr>
              <a:t> </a:t>
            </a:r>
            <a:r>
              <a:rPr lang="en-US" sz="2200" b="1" spc="300" dirty="0" err="1" smtClean="0">
                <a:solidFill>
                  <a:schemeClr val="accent2">
                    <a:lumMod val="75000"/>
                  </a:schemeClr>
                </a:solidFill>
                <a:latin typeface="iCiel TALUHLA" pitchFamily="2" charset="0"/>
              </a:rPr>
              <a:t>Nguyễn</a:t>
            </a:r>
            <a:r>
              <a:rPr lang="en-US" sz="2200" b="1" spc="300" dirty="0" smtClean="0">
                <a:solidFill>
                  <a:schemeClr val="accent2">
                    <a:lumMod val="75000"/>
                  </a:schemeClr>
                </a:solidFill>
                <a:latin typeface="iCiel TALUHLA" pitchFamily="2" charset="0"/>
              </a:rPr>
              <a:t> </a:t>
            </a:r>
            <a:r>
              <a:rPr lang="en-US" sz="2200" b="1" spc="300" dirty="0" err="1" smtClean="0">
                <a:solidFill>
                  <a:schemeClr val="accent2">
                    <a:lumMod val="75000"/>
                  </a:schemeClr>
                </a:solidFill>
                <a:latin typeface="iCiel TALUHLA" pitchFamily="2" charset="0"/>
              </a:rPr>
              <a:t>Đạt</a:t>
            </a:r>
            <a:endParaRPr lang="en-US" sz="2200" b="1" spc="300" dirty="0">
              <a:solidFill>
                <a:schemeClr val="accent2">
                  <a:lumMod val="75000"/>
                </a:schemeClr>
              </a:solidFill>
              <a:latin typeface="iCiel TALUHLA" pitchFamily="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133600" y="3401199"/>
            <a:ext cx="4267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20234534">
            <a:off x="47718" y="1590494"/>
            <a:ext cx="20836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300" dirty="0" err="1" smtClean="0">
                <a:solidFill>
                  <a:schemeClr val="accent2">
                    <a:lumMod val="75000"/>
                  </a:schemeClr>
                </a:solidFill>
                <a:latin typeface="iCiel TALUHLA" pitchFamily="2" charset="0"/>
              </a:rPr>
              <a:t>Nguyên</a:t>
            </a:r>
            <a:r>
              <a:rPr lang="en-US" sz="2200" b="1" spc="300" dirty="0" smtClean="0">
                <a:solidFill>
                  <a:schemeClr val="accent2">
                    <a:lumMod val="75000"/>
                  </a:schemeClr>
                </a:solidFill>
                <a:latin typeface="iCiel TALUHLA" pitchFamily="2" charset="0"/>
              </a:rPr>
              <a:t> </a:t>
            </a:r>
            <a:r>
              <a:rPr lang="en-US" sz="2200" b="1" spc="300" dirty="0" err="1" smtClean="0">
                <a:solidFill>
                  <a:schemeClr val="accent2">
                    <a:lumMod val="75000"/>
                  </a:schemeClr>
                </a:solidFill>
                <a:latin typeface="iCiel TALUHLA" pitchFamily="2" charset="0"/>
              </a:rPr>
              <a:t>Hải</a:t>
            </a:r>
            <a:endParaRPr lang="en-US" sz="2200" b="1" dirty="0">
              <a:solidFill>
                <a:schemeClr val="accent2">
                  <a:lumMod val="75000"/>
                </a:schemeClr>
              </a:solidFill>
              <a:latin typeface="iCiel TALUHLA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2070662">
            <a:off x="7174488" y="1499176"/>
            <a:ext cx="18810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300" dirty="0" err="1" smtClean="0">
                <a:solidFill>
                  <a:schemeClr val="accent2">
                    <a:lumMod val="75000"/>
                  </a:schemeClr>
                </a:solidFill>
                <a:latin typeface="iCiel TALUHLA" pitchFamily="2" charset="0"/>
              </a:rPr>
              <a:t>Lan</a:t>
            </a:r>
            <a:r>
              <a:rPr lang="en-US" sz="2200" b="1" spc="300" dirty="0" smtClean="0">
                <a:solidFill>
                  <a:schemeClr val="accent2">
                    <a:lumMod val="75000"/>
                  </a:schemeClr>
                </a:solidFill>
                <a:latin typeface="iCiel TALUHLA" pitchFamily="2" charset="0"/>
              </a:rPr>
              <a:t> </a:t>
            </a:r>
            <a:r>
              <a:rPr lang="en-US" sz="2200" b="1" spc="300" dirty="0" err="1" smtClean="0">
                <a:solidFill>
                  <a:schemeClr val="accent2">
                    <a:lumMod val="75000"/>
                  </a:schemeClr>
                </a:solidFill>
                <a:latin typeface="iCiel TALUHLA" pitchFamily="2" charset="0"/>
              </a:rPr>
              <a:t>Khanh</a:t>
            </a:r>
            <a:endParaRPr lang="en-US" sz="2200" b="1" dirty="0">
              <a:solidFill>
                <a:schemeClr val="accent2">
                  <a:lumMod val="75000"/>
                </a:schemeClr>
              </a:solidFill>
              <a:latin typeface="iCiel TALUHLA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194467">
            <a:off x="7256172" y="5075080"/>
            <a:ext cx="1175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300" dirty="0" err="1" smtClean="0">
                <a:solidFill>
                  <a:schemeClr val="accent2">
                    <a:lumMod val="75000"/>
                  </a:schemeClr>
                </a:solidFill>
                <a:latin typeface="iCiel TALUHLA" pitchFamily="2" charset="0"/>
              </a:rPr>
              <a:t>Ngọc</a:t>
            </a:r>
            <a:endParaRPr lang="en-US" sz="2200" b="1" dirty="0">
              <a:solidFill>
                <a:schemeClr val="accent2">
                  <a:lumMod val="75000"/>
                </a:schemeClr>
              </a:solidFill>
              <a:latin typeface="iCiel TALUHLA" pitchFamily="2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133600" y="1989885"/>
            <a:ext cx="4267200" cy="1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66623" y="3401199"/>
            <a:ext cx="300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1000" dirty="0" smtClean="0">
                <a:latin typeface="iCiel Simplifica" pitchFamily="2" charset="0"/>
              </a:rPr>
              <a:t>11a2 </a:t>
            </a:r>
          </a:p>
          <a:p>
            <a:pPr algn="ctr"/>
            <a:endParaRPr lang="en-US" sz="3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192" b="70705" l="33743" r="80719">
                        <a14:foregroundMark x1="45202" y1="51882" x2="48613" y2="50787"/>
                        <a14:foregroundMark x1="51387" y1="28747" x2="56617" y2="36619"/>
                        <a14:foregroundMark x1="52387" y1="28337" x2="51387" y2="25804"/>
                        <a14:foregroundMark x1="80719" y1="23888" x2="80719" y2="23888"/>
                        <a14:foregroundMark x1="56799" y1="48665" x2="55298" y2="50650"/>
                        <a14:foregroundMark x1="39382" y1="43053" x2="41291" y2="54346"/>
                        <a14:foregroundMark x1="40837" y1="39767" x2="39836" y2="56057"/>
                        <a14:foregroundMark x1="56827" y1="43588" x2="42592" y2="34749"/>
                        <a14:foregroundMark x1="49216" y1="54073" x2="44218" y2="55459"/>
                        <a14:foregroundMark x1="48867" y1="40555" x2="48867" y2="48267"/>
                        <a14:backgroundMark x1="51569" y1="63518" x2="34243" y2="63723"/>
                        <a14:backgroundMark x1="66439" y1="28953" x2="60664" y2="67146"/>
                        <a14:backgroundMark x1="44156" y1="24709" x2="50932" y2="20739"/>
                        <a14:backgroundMark x1="39791" y1="29227" x2="39382" y2="31759"/>
                        <a14:backgroundMark x1="45157" y1="25804" x2="43020" y2="30664"/>
                        <a14:backgroundMark x1="57708" y1="30664" x2="52206" y2="24709"/>
                        <a14:backgroundMark x1="43884" y1="29432" x2="41337" y2="32786"/>
                        <a14:backgroundMark x1="40064" y1="33402" x2="38836" y2="38330"/>
                        <a14:backgroundMark x1="35698" y1="41068" x2="34743" y2="52498"/>
                        <a14:backgroundMark x1="37699" y1="40041" x2="36153" y2="50856"/>
                        <a14:backgroundMark x1="60755" y1="46475" x2="53797" y2="54757"/>
                        <a14:backgroundMark x1="35471" y1="50513" x2="40746" y2="62149"/>
                        <a14:backgroundMark x1="38654" y1="38467" x2="38790" y2="58522"/>
                        <a14:backgroundMark x1="70134" y1="41075" x2="73271" y2="68718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17" t="26239" r="41615" b="40615"/>
          <a:stretch/>
        </p:blipFill>
        <p:spPr>
          <a:xfrm>
            <a:off x="314989" y="122529"/>
            <a:ext cx="1308700" cy="15903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6744" y1="33795" x2="60393" y2="63778"/>
                        <a14:foregroundMark x1="54619" y1="36395" x2="52887" y2="28423"/>
                        <a14:foregroundMark x1="53926" y1="41768" x2="51386" y2="38648"/>
                        <a14:foregroundMark x1="50693" y1="38648" x2="52425" y2="37435"/>
                        <a14:backgroundMark x1="47806" y1="39168" x2="42494" y2="83189"/>
                        <a14:backgroundMark x1="28868" y1="17158" x2="18129" y2="99307"/>
                        <a14:backgroundMark x1="86143" y1="47140" x2="74711" y2="49393"/>
                        <a14:backgroundMark x1="74711" y1="38648" x2="75751" y2="50953"/>
                        <a14:backgroundMark x1="46767" y1="61179" x2="99654" y2="58406"/>
                        <a14:backgroundMark x1="62471" y1="69671" x2="51039" y2="69151"/>
                        <a14:backgroundMark x1="66397" y1="57886" x2="56813" y2="63778"/>
                        <a14:backgroundMark x1="76443" y1="46101" x2="59469" y2="55633"/>
                        <a14:backgroundMark x1="67667" y1="58232" x2="58314" y2="55633"/>
                        <a14:backgroundMark x1="67436" y1="54766" x2="60393" y2="5338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12" r="22219" b="45666"/>
          <a:stretch/>
        </p:blipFill>
        <p:spPr>
          <a:xfrm>
            <a:off x="7535283" y="-228600"/>
            <a:ext cx="1545466" cy="1600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57852" y1="32409" x2="66859" y2="68804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93" r="38128"/>
          <a:stretch/>
        </p:blipFill>
        <p:spPr>
          <a:xfrm>
            <a:off x="476675" y="2795056"/>
            <a:ext cx="1512711" cy="2689614"/>
          </a:xfrm>
          <a:prstGeom prst="rect">
            <a:avLst/>
          </a:prstGeom>
          <a:noFill/>
        </p:spPr>
      </p:pic>
      <p:pic>
        <p:nvPicPr>
          <p:cNvPr id="19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319" b="89948" l="9931" r="55081">
                        <a14:backgroundMark x1="15589" y1="14038" x2="54157" y2="1698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15" t="18413" r="45698" b="35022"/>
          <a:stretch/>
        </p:blipFill>
        <p:spPr>
          <a:xfrm rot="754816">
            <a:off x="7278011" y="2900875"/>
            <a:ext cx="1676400" cy="20735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2708" b="91250" l="64167" r="88542">
                        <a14:foregroundMark x1="83333" y1="53542" x2="82292" y2="57500"/>
                        <a14:backgroundMark x1="70625" y1="64792" x2="93750" y2="61667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969" t="9776" r="6197" b="36673"/>
          <a:stretch/>
        </p:blipFill>
        <p:spPr>
          <a:xfrm>
            <a:off x="3276600" y="3784994"/>
            <a:ext cx="1673717" cy="25012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4361" y="6286282"/>
            <a:ext cx="19673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300" dirty="0" err="1" smtClean="0">
                <a:solidFill>
                  <a:schemeClr val="accent2">
                    <a:lumMod val="75000"/>
                  </a:schemeClr>
                </a:solidFill>
                <a:latin typeface="iCiel TALUHLA" pitchFamily="2" charset="0"/>
              </a:rPr>
              <a:t>Thành</a:t>
            </a:r>
            <a:r>
              <a:rPr lang="en-US" sz="2200" b="1" spc="300" dirty="0" smtClean="0">
                <a:solidFill>
                  <a:schemeClr val="accent2">
                    <a:lumMod val="75000"/>
                  </a:schemeClr>
                </a:solidFill>
                <a:latin typeface="iCiel TALUHLA" pitchFamily="2" charset="0"/>
              </a:rPr>
              <a:t> Long</a:t>
            </a:r>
            <a:endParaRPr lang="en-US" sz="2200" b="1" spc="300" dirty="0">
              <a:solidFill>
                <a:schemeClr val="accent2">
                  <a:lumMod val="75000"/>
                </a:schemeClr>
              </a:solidFill>
              <a:latin typeface="iCiel TALUHLA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254589" y="5742387"/>
            <a:ext cx="237723" cy="55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254589" y="5875577"/>
            <a:ext cx="237723" cy="365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565032" y="5688510"/>
            <a:ext cx="237723" cy="55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565032" y="5821700"/>
            <a:ext cx="237723" cy="365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7630732" y="4210772"/>
            <a:ext cx="287628" cy="260797"/>
          </a:xfrm>
          <a:custGeom>
            <a:avLst/>
            <a:gdLst>
              <a:gd name="connsiteX0" fmla="*/ 79082 w 169234"/>
              <a:gd name="connsiteY0" fmla="*/ 12879 h 180304"/>
              <a:gd name="connsiteX1" fmla="*/ 143476 w 169234"/>
              <a:gd name="connsiteY1" fmla="*/ 25758 h 180304"/>
              <a:gd name="connsiteX2" fmla="*/ 169234 w 169234"/>
              <a:gd name="connsiteY2" fmla="*/ 103031 h 180304"/>
              <a:gd name="connsiteX3" fmla="*/ 156355 w 169234"/>
              <a:gd name="connsiteY3" fmla="*/ 167425 h 180304"/>
              <a:gd name="connsiteX4" fmla="*/ 117719 w 169234"/>
              <a:gd name="connsiteY4" fmla="*/ 180304 h 180304"/>
              <a:gd name="connsiteX5" fmla="*/ 27567 w 169234"/>
              <a:gd name="connsiteY5" fmla="*/ 167425 h 180304"/>
              <a:gd name="connsiteX6" fmla="*/ 1809 w 169234"/>
              <a:gd name="connsiteY6" fmla="*/ 128789 h 180304"/>
              <a:gd name="connsiteX7" fmla="*/ 40445 w 169234"/>
              <a:gd name="connsiteY7" fmla="*/ 0 h 180304"/>
              <a:gd name="connsiteX8" fmla="*/ 104840 w 169234"/>
              <a:gd name="connsiteY8" fmla="*/ 12879 h 180304"/>
              <a:gd name="connsiteX9" fmla="*/ 143476 w 169234"/>
              <a:gd name="connsiteY9" fmla="*/ 25758 h 180304"/>
              <a:gd name="connsiteX10" fmla="*/ 91961 w 169234"/>
              <a:gd name="connsiteY10" fmla="*/ 128789 h 180304"/>
              <a:gd name="connsiteX11" fmla="*/ 40445 w 169234"/>
              <a:gd name="connsiteY11" fmla="*/ 64394 h 180304"/>
              <a:gd name="connsiteX12" fmla="*/ 79082 w 169234"/>
              <a:gd name="connsiteY12" fmla="*/ 38636 h 180304"/>
              <a:gd name="connsiteX13" fmla="*/ 91961 w 169234"/>
              <a:gd name="connsiteY13" fmla="*/ 77273 h 180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234" h="180304">
                <a:moveTo>
                  <a:pt x="79082" y="12879"/>
                </a:moveTo>
                <a:cubicBezTo>
                  <a:pt x="100547" y="17172"/>
                  <a:pt x="127998" y="10280"/>
                  <a:pt x="143476" y="25758"/>
                </a:cubicBezTo>
                <a:cubicBezTo>
                  <a:pt x="162675" y="44957"/>
                  <a:pt x="169234" y="103031"/>
                  <a:pt x="169234" y="103031"/>
                </a:cubicBezTo>
                <a:cubicBezTo>
                  <a:pt x="164941" y="124496"/>
                  <a:pt x="168497" y="149212"/>
                  <a:pt x="156355" y="167425"/>
                </a:cubicBezTo>
                <a:cubicBezTo>
                  <a:pt x="148825" y="178720"/>
                  <a:pt x="131294" y="180304"/>
                  <a:pt x="117719" y="180304"/>
                </a:cubicBezTo>
                <a:cubicBezTo>
                  <a:pt x="87363" y="180304"/>
                  <a:pt x="57618" y="171718"/>
                  <a:pt x="27567" y="167425"/>
                </a:cubicBezTo>
                <a:cubicBezTo>
                  <a:pt x="18981" y="154546"/>
                  <a:pt x="3349" y="144191"/>
                  <a:pt x="1809" y="128789"/>
                </a:cubicBezTo>
                <a:cubicBezTo>
                  <a:pt x="-5397" y="56725"/>
                  <a:pt x="9207" y="46858"/>
                  <a:pt x="40445" y="0"/>
                </a:cubicBezTo>
                <a:cubicBezTo>
                  <a:pt x="61910" y="4293"/>
                  <a:pt x="83604" y="7570"/>
                  <a:pt x="104840" y="12879"/>
                </a:cubicBezTo>
                <a:cubicBezTo>
                  <a:pt x="118010" y="16172"/>
                  <a:pt x="140183" y="12588"/>
                  <a:pt x="143476" y="25758"/>
                </a:cubicBezTo>
                <a:cubicBezTo>
                  <a:pt x="166244" y="116827"/>
                  <a:pt x="142596" y="111911"/>
                  <a:pt x="91961" y="128789"/>
                </a:cubicBezTo>
                <a:cubicBezTo>
                  <a:pt x="77226" y="118966"/>
                  <a:pt x="27349" y="97135"/>
                  <a:pt x="40445" y="64394"/>
                </a:cubicBezTo>
                <a:cubicBezTo>
                  <a:pt x="46194" y="50022"/>
                  <a:pt x="66203" y="47222"/>
                  <a:pt x="79082" y="38636"/>
                </a:cubicBezTo>
                <a:lnTo>
                  <a:pt x="91961" y="77273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78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1" grpId="0"/>
      <p:bldP spid="15" grpId="0"/>
      <p:bldP spid="17" grpId="0"/>
      <p:bldP spid="18" grpId="0"/>
      <p:bldP spid="22" grpId="0"/>
      <p:bldP spid="5" grpId="0"/>
      <p:bldP spid="4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17" y="-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spc="2000" dirty="0" err="1" smtClean="0">
                <a:latin typeface="iCiel Simplifica" pitchFamily="2" charset="0"/>
              </a:rPr>
              <a:t>Vẻ</a:t>
            </a:r>
            <a:r>
              <a:rPr lang="en-US" sz="6000" spc="2000" dirty="0" smtClean="0">
                <a:latin typeface="iCiel Simplifica" pitchFamily="2" charset="0"/>
              </a:rPr>
              <a:t> </a:t>
            </a:r>
            <a:r>
              <a:rPr lang="en-US" sz="6000" spc="2000" dirty="0" err="1" smtClean="0">
                <a:latin typeface="iCiel Simplifica" pitchFamily="2" charset="0"/>
              </a:rPr>
              <a:t>ngoài</a:t>
            </a:r>
            <a:endParaRPr lang="en-US" sz="6000" spc="2000" dirty="0">
              <a:latin typeface="iCiel Simplifica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4572000" cy="5187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38200"/>
            <a:ext cx="4572000" cy="5187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79" t="32200" b="31121"/>
          <a:stretch/>
        </p:blipFill>
        <p:spPr>
          <a:xfrm>
            <a:off x="1617104" y="4504274"/>
            <a:ext cx="1546205" cy="1691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2" t="66721" r="34479" b="-36200"/>
          <a:stretch/>
        </p:blipFill>
        <p:spPr>
          <a:xfrm>
            <a:off x="495300" y="4504274"/>
            <a:ext cx="1196525" cy="32752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23" r="69155"/>
          <a:stretch/>
        </p:blipFill>
        <p:spPr>
          <a:xfrm>
            <a:off x="3163309" y="4504274"/>
            <a:ext cx="1448312" cy="15217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5300" y="852102"/>
            <a:ext cx="3581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dirty="0" err="1" smtClean="0">
                <a:solidFill>
                  <a:schemeClr val="accent2">
                    <a:lumMod val="75000"/>
                  </a:schemeClr>
                </a:solidFill>
                <a:latin typeface="iCiel TALUHLA" pitchFamily="2" charset="0"/>
              </a:rPr>
              <a:t>Giàu</a:t>
            </a:r>
            <a:endParaRPr lang="en-US" sz="9000" dirty="0" smtClean="0">
              <a:solidFill>
                <a:schemeClr val="accent2">
                  <a:lumMod val="75000"/>
                </a:schemeClr>
              </a:solidFill>
              <a:latin typeface="iCiel TALUHLA" pitchFamily="2" charset="0"/>
            </a:endParaRPr>
          </a:p>
          <a:p>
            <a:pPr algn="ctr"/>
            <a:endParaRPr lang="en-US" sz="9000" dirty="0">
              <a:solidFill>
                <a:schemeClr val="accent2">
                  <a:lumMod val="75000"/>
                </a:schemeClr>
              </a:solidFill>
              <a:latin typeface="iCiel TALUHLA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689" y="2820232"/>
            <a:ext cx="44989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000" spc="300" dirty="0" err="1" smtClean="0">
                <a:latin typeface="iCiel Simplifica" pitchFamily="2" charset="0"/>
              </a:rPr>
              <a:t>Phô</a:t>
            </a:r>
            <a:r>
              <a:rPr lang="en-US" sz="3000" spc="300" dirty="0" smtClean="0">
                <a:latin typeface="iCiel Simplifica" pitchFamily="2" charset="0"/>
              </a:rPr>
              <a:t> </a:t>
            </a:r>
            <a:r>
              <a:rPr lang="en-US" sz="3000" spc="300" dirty="0" err="1" smtClean="0">
                <a:latin typeface="iCiel Simplifica" pitchFamily="2" charset="0"/>
              </a:rPr>
              <a:t>trương</a:t>
            </a:r>
            <a:r>
              <a:rPr lang="en-US" sz="3000" spc="300" dirty="0" smtClean="0">
                <a:latin typeface="iCiel Simplifica" pitchFamily="2" charset="0"/>
              </a:rPr>
              <a:t> (</a:t>
            </a:r>
            <a:r>
              <a:rPr lang="en-US" sz="3000" spc="300" dirty="0" err="1" smtClean="0">
                <a:latin typeface="iCiel Simplifica" pitchFamily="2" charset="0"/>
              </a:rPr>
              <a:t>khoe</a:t>
            </a:r>
            <a:r>
              <a:rPr lang="en-US" sz="3000" spc="300" dirty="0" smtClean="0">
                <a:latin typeface="iCiel Simplifica" pitchFamily="2" charset="0"/>
              </a:rPr>
              <a:t> </a:t>
            </a:r>
            <a:r>
              <a:rPr lang="en-US" sz="3000" spc="300" dirty="0" err="1" smtClean="0">
                <a:latin typeface="iCiel Simplifica" pitchFamily="2" charset="0"/>
              </a:rPr>
              <a:t>khoang</a:t>
            </a:r>
            <a:r>
              <a:rPr lang="en-US" sz="3000" spc="300" dirty="0" smtClean="0">
                <a:latin typeface="iCiel Simplifica" pitchFamily="2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000" spc="300" dirty="0" err="1" smtClean="0">
                <a:latin typeface="iCiel Simplifica" pitchFamily="2" charset="0"/>
              </a:rPr>
              <a:t>Phung</a:t>
            </a:r>
            <a:r>
              <a:rPr lang="en-US" sz="3000" spc="300" dirty="0" smtClean="0">
                <a:latin typeface="iCiel Simplifica" pitchFamily="2" charset="0"/>
              </a:rPr>
              <a:t> </a:t>
            </a:r>
            <a:r>
              <a:rPr lang="en-US" sz="3000" spc="300" dirty="0" err="1" smtClean="0">
                <a:latin typeface="iCiel Simplifica" pitchFamily="2" charset="0"/>
              </a:rPr>
              <a:t>phí</a:t>
            </a:r>
            <a:endParaRPr lang="en-US" sz="3000" spc="300" dirty="0" smtClean="0">
              <a:latin typeface="iCiel Simplif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000" spc="300" dirty="0">
                <a:latin typeface="iCiel Simplifica" pitchFamily="2" charset="0"/>
              </a:rPr>
              <a:t>“</a:t>
            </a:r>
            <a:r>
              <a:rPr lang="en-US" sz="3000" spc="300" dirty="0" err="1">
                <a:latin typeface="iCiel Simplifica" pitchFamily="2" charset="0"/>
              </a:rPr>
              <a:t>chảnh</a:t>
            </a:r>
            <a:r>
              <a:rPr lang="en-US" sz="3000" spc="300" dirty="0" smtClean="0">
                <a:latin typeface="iCiel Simplifica" pitchFamily="2" charset="0"/>
              </a:rPr>
              <a:t>”</a:t>
            </a:r>
          </a:p>
          <a:p>
            <a:pPr marL="342900" indent="-342900">
              <a:buFont typeface="+mj-lt"/>
              <a:buAutoNum type="arabicPeriod"/>
            </a:pPr>
            <a:endParaRPr lang="en-US" sz="3000" spc="300" dirty="0">
              <a:latin typeface="iCiel Simplifica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6800" y="838200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dirty="0" err="1">
                <a:solidFill>
                  <a:srgbClr val="002060"/>
                </a:solidFill>
                <a:latin typeface="iCiel TALUHLA" pitchFamily="2" charset="0"/>
              </a:rPr>
              <a:t>N</a:t>
            </a:r>
            <a:r>
              <a:rPr lang="en-US" sz="9000" dirty="0" err="1" smtClean="0">
                <a:solidFill>
                  <a:srgbClr val="002060"/>
                </a:solidFill>
                <a:latin typeface="iCiel TALUHLA" pitchFamily="2" charset="0"/>
              </a:rPr>
              <a:t>ghèo</a:t>
            </a:r>
            <a:endParaRPr lang="en-US" sz="9000" dirty="0">
              <a:solidFill>
                <a:srgbClr val="002060"/>
              </a:solidFill>
              <a:latin typeface="iCiel TALUHLA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96" b="96520" l="3434" r="325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65" r="63712"/>
          <a:stretch/>
        </p:blipFill>
        <p:spPr>
          <a:xfrm>
            <a:off x="6805411" y="3048000"/>
            <a:ext cx="1288328" cy="25784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62" b="97436" l="31044" r="899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32" r="38124"/>
          <a:stretch/>
        </p:blipFill>
        <p:spPr>
          <a:xfrm>
            <a:off x="7772400" y="2763204"/>
            <a:ext cx="1066800" cy="28632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24400" y="2898816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000" spc="300" dirty="0" err="1" smtClean="0">
                <a:latin typeface="iCiel Simplifica" pitchFamily="2" charset="0"/>
              </a:rPr>
              <a:t>Lôi</a:t>
            </a:r>
            <a:r>
              <a:rPr lang="en-US" sz="3000" spc="300" dirty="0" smtClean="0">
                <a:latin typeface="iCiel Simplifica" pitchFamily="2" charset="0"/>
              </a:rPr>
              <a:t> </a:t>
            </a:r>
            <a:r>
              <a:rPr lang="en-US" sz="3000" spc="300" dirty="0" err="1" smtClean="0">
                <a:latin typeface="iCiel Simplifica" pitchFamily="2" charset="0"/>
              </a:rPr>
              <a:t>thôi</a:t>
            </a:r>
            <a:endParaRPr lang="en-US" sz="3000" spc="300" dirty="0" smtClean="0">
              <a:latin typeface="iCiel Simplif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000" spc="300" dirty="0" err="1" smtClean="0">
                <a:latin typeface="iCiel Simplifica" pitchFamily="2" charset="0"/>
              </a:rPr>
              <a:t>Không</a:t>
            </a:r>
            <a:r>
              <a:rPr lang="en-US" sz="3000" spc="300" dirty="0" smtClean="0">
                <a:latin typeface="iCiel Simplifica" pitchFamily="2" charset="0"/>
              </a:rPr>
              <a:t> ý </a:t>
            </a:r>
            <a:r>
              <a:rPr lang="en-US" sz="3000" spc="300" dirty="0" err="1" smtClean="0">
                <a:latin typeface="iCiel Simplifica" pitchFamily="2" charset="0"/>
              </a:rPr>
              <a:t>tứ</a:t>
            </a:r>
            <a:endParaRPr lang="en-US" sz="3000" spc="300" dirty="0" smtClean="0">
              <a:latin typeface="iCiel Simplif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000" spc="300" dirty="0" err="1" smtClean="0">
                <a:latin typeface="iCiel Simplifica" pitchFamily="2" charset="0"/>
              </a:rPr>
              <a:t>Bẩn</a:t>
            </a:r>
            <a:r>
              <a:rPr lang="en-US" sz="3000" spc="300" dirty="0" smtClean="0">
                <a:latin typeface="iCiel Simplifica" pitchFamily="2" charset="0"/>
              </a:rPr>
              <a:t> </a:t>
            </a:r>
            <a:r>
              <a:rPr lang="en-US" sz="3000" spc="300" dirty="0" err="1" smtClean="0">
                <a:latin typeface="iCiel Simplifica" pitchFamily="2" charset="0"/>
              </a:rPr>
              <a:t>thỉu</a:t>
            </a:r>
            <a:endParaRPr lang="en-US" sz="3000" spc="300" dirty="0" smtClean="0">
              <a:latin typeface="iCiel Simplif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000" spc="300" dirty="0" smtClean="0">
                <a:latin typeface="iCiel Simplifica" pitchFamily="2" charset="0"/>
              </a:rPr>
              <a:t>“ </a:t>
            </a:r>
            <a:r>
              <a:rPr lang="en-US" sz="3000" spc="300" dirty="0" err="1" smtClean="0">
                <a:latin typeface="iCiel Simplifica" pitchFamily="2" charset="0"/>
              </a:rPr>
              <a:t>Quậy</a:t>
            </a:r>
            <a:r>
              <a:rPr lang="en-US" sz="3000" spc="300" dirty="0" smtClean="0">
                <a:latin typeface="iCiel Simplifica" pitchFamily="2" charset="0"/>
              </a:rPr>
              <a:t> ” </a:t>
            </a:r>
          </a:p>
        </p:txBody>
      </p:sp>
      <p:sp>
        <p:nvSpPr>
          <p:cNvPr id="3" name="Rectangle 2"/>
          <p:cNvSpPr/>
          <p:nvPr/>
        </p:nvSpPr>
        <p:spPr>
          <a:xfrm>
            <a:off x="178904" y="6127704"/>
            <a:ext cx="89650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spc="300" dirty="0" smtClean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=&gt; </a:t>
            </a:r>
            <a:r>
              <a:rPr lang="en-US" sz="3000" b="1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Những</a:t>
            </a:r>
            <a:r>
              <a:rPr lang="en-US" sz="3000" b="1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3000" b="1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người</a:t>
            </a:r>
            <a:r>
              <a:rPr lang="en-US" sz="3000" b="1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3000" b="1" spc="300" dirty="0" err="1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giàu</a:t>
            </a:r>
            <a:r>
              <a:rPr lang="en-US" sz="3000" b="1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3000" b="1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luôn</a:t>
            </a:r>
            <a:r>
              <a:rPr lang="en-US" sz="3000" b="1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3000" b="1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được</a:t>
            </a:r>
            <a:r>
              <a:rPr lang="en-US" sz="3000" b="1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3000" b="1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ưu</a:t>
            </a:r>
            <a:r>
              <a:rPr lang="en-US" sz="3000" b="1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3000" b="1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ái</a:t>
            </a:r>
            <a:r>
              <a:rPr lang="en-US" sz="3000" b="1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3000" b="1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hơn</a:t>
            </a:r>
            <a:r>
              <a:rPr lang="en-US" sz="3000" b="1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3000" b="1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những</a:t>
            </a:r>
            <a:r>
              <a:rPr lang="en-US" sz="3000" b="1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3000" b="1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nghười</a:t>
            </a:r>
            <a:r>
              <a:rPr lang="en-US" sz="3000" b="1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3000" b="1" spc="300" dirty="0" err="1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nghèo</a:t>
            </a:r>
            <a:r>
              <a:rPr lang="en-US" sz="3000" b="1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404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4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86" y="1066801"/>
            <a:ext cx="4707228" cy="57987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42" y="1066801"/>
            <a:ext cx="4462530" cy="57987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0887" y="36491"/>
            <a:ext cx="6015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2000" dirty="0" err="1" smtClean="0">
                <a:latin typeface="iCiel Simplifica" pitchFamily="2" charset="0"/>
              </a:rPr>
              <a:t>Quốc</a:t>
            </a:r>
            <a:r>
              <a:rPr lang="en-US" sz="6000" spc="2000" dirty="0" smtClean="0">
                <a:latin typeface="iCiel Simplifica" pitchFamily="2" charset="0"/>
              </a:rPr>
              <a:t> </a:t>
            </a:r>
            <a:r>
              <a:rPr lang="en-US" sz="6000" spc="2000" dirty="0" err="1" smtClean="0">
                <a:latin typeface="iCiel Simplifica" pitchFamily="2" charset="0"/>
              </a:rPr>
              <a:t>gia</a:t>
            </a:r>
            <a:endParaRPr lang="en-US" sz="6000" spc="2000" dirty="0">
              <a:latin typeface="iCiel Simplifica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52400" y="1390918"/>
            <a:ext cx="46668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 smtClean="0">
                <a:solidFill>
                  <a:schemeClr val="bg1"/>
                </a:solidFill>
                <a:latin typeface="iCiel TALUHLA" pitchFamily="2" charset="0"/>
              </a:rPr>
              <a:t>Châu</a:t>
            </a:r>
            <a:r>
              <a:rPr lang="en-US" sz="8000" dirty="0" smtClean="0">
                <a:solidFill>
                  <a:schemeClr val="bg1"/>
                </a:solidFill>
                <a:latin typeface="iCiel TALUHLA" pitchFamily="2" charset="0"/>
              </a:rPr>
              <a:t> </a:t>
            </a:r>
            <a:r>
              <a:rPr lang="en-US" sz="8000" dirty="0" err="1" smtClean="0">
                <a:solidFill>
                  <a:schemeClr val="bg1"/>
                </a:solidFill>
                <a:latin typeface="iCiel TALUHLA" pitchFamily="2" charset="0"/>
              </a:rPr>
              <a:t>Âu</a:t>
            </a:r>
            <a:endParaRPr lang="en-US" sz="8000" dirty="0">
              <a:solidFill>
                <a:schemeClr val="bg1"/>
              </a:solidFill>
              <a:latin typeface="iCiel TALUHLA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50699" y="1390918"/>
            <a:ext cx="396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>
                <a:solidFill>
                  <a:schemeClr val="bg1"/>
                </a:solidFill>
                <a:latin typeface="iCiel TALUHLA" pitchFamily="2" charset="0"/>
              </a:rPr>
              <a:t>Châu</a:t>
            </a:r>
            <a:r>
              <a:rPr lang="en-US" sz="8000" dirty="0">
                <a:solidFill>
                  <a:schemeClr val="bg1"/>
                </a:solidFill>
                <a:latin typeface="iCiel TALUHLA" pitchFamily="2" charset="0"/>
              </a:rPr>
              <a:t> Phi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600341"/>
            <a:ext cx="5848350" cy="4381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348" y="3543299"/>
            <a:ext cx="5257800" cy="393906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6985" y="3200400"/>
            <a:ext cx="19640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iCiel Simplifica" pitchFamily="2" charset="0"/>
              </a:rPr>
              <a:t>Da </a:t>
            </a:r>
            <a:r>
              <a:rPr lang="en-US" sz="3000" dirty="0" err="1" smtClean="0">
                <a:solidFill>
                  <a:schemeClr val="bg1"/>
                </a:solidFill>
                <a:latin typeface="iCiel Simplifica" pitchFamily="2" charset="0"/>
              </a:rPr>
              <a:t>trắng</a:t>
            </a:r>
            <a:endParaRPr lang="en-US" sz="3000" dirty="0">
              <a:solidFill>
                <a:schemeClr val="bg1"/>
              </a:solidFill>
              <a:latin typeface="iCiel Simplifica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64557" y="3035468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iCiel Simplifica" pitchFamily="2" charset="0"/>
              </a:rPr>
              <a:t>Da </a:t>
            </a:r>
            <a:r>
              <a:rPr lang="en-US" sz="3000" dirty="0" err="1" smtClean="0">
                <a:latin typeface="iCiel Simplifica" pitchFamily="2" charset="0"/>
              </a:rPr>
              <a:t>đen</a:t>
            </a:r>
            <a:endParaRPr lang="en-US" sz="3000" dirty="0" smtClean="0">
              <a:latin typeface="iCiel Simplifica" pitchFamily="2" charset="0"/>
            </a:endParaRPr>
          </a:p>
          <a:p>
            <a:endParaRPr lang="en-US" sz="3000" dirty="0">
              <a:latin typeface="iCiel Simplifica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394" y="3600341"/>
            <a:ext cx="1454778" cy="14547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889" b="60667" l="80222" r="99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647" t="36182" b="36372"/>
          <a:stretch/>
        </p:blipFill>
        <p:spPr>
          <a:xfrm rot="16200000">
            <a:off x="2076153" y="3260241"/>
            <a:ext cx="900888" cy="12340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000" b="88889" l="10222" r="30667">
                        <a14:foregroundMark x1="14444" y1="74667" x2="13778" y2="75111"/>
                        <a14:foregroundMark x1="46000" y1="86444" x2="46000" y2="8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3" t="67681" r="66928" b="8668"/>
          <a:stretch/>
        </p:blipFill>
        <p:spPr>
          <a:xfrm rot="8346925">
            <a:off x="1153347" y="3262793"/>
            <a:ext cx="1075079" cy="102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93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 flipH="1">
            <a:off x="152400" y="1295400"/>
            <a:ext cx="8763000" cy="4953000"/>
          </a:xfrm>
          <a:prstGeom prst="round2Diag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6938" y="-8586"/>
            <a:ext cx="8229600" cy="1143000"/>
          </a:xfrm>
        </p:spPr>
        <p:txBody>
          <a:bodyPr/>
          <a:lstStyle/>
          <a:p>
            <a:r>
              <a:rPr lang="en-US" b="1" spc="2000" dirty="0" err="1" smtClean="0">
                <a:solidFill>
                  <a:schemeClr val="accent2">
                    <a:lumMod val="75000"/>
                  </a:schemeClr>
                </a:solidFill>
                <a:latin typeface="iCiel Simplifica" pitchFamily="2" charset="0"/>
              </a:rPr>
              <a:t>Dẫn</a:t>
            </a:r>
            <a:r>
              <a:rPr lang="en-US" b="1" spc="2000" dirty="0" smtClean="0">
                <a:solidFill>
                  <a:schemeClr val="accent2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b="1" spc="2000" dirty="0" err="1" smtClean="0">
                <a:solidFill>
                  <a:schemeClr val="accent2">
                    <a:lumMod val="75000"/>
                  </a:schemeClr>
                </a:solidFill>
                <a:latin typeface="iCiel Simplifica" pitchFamily="2" charset="0"/>
              </a:rPr>
              <a:t>chứng</a:t>
            </a:r>
            <a:r>
              <a:rPr lang="en-US" b="1" spc="2000" dirty="0" smtClean="0">
                <a:solidFill>
                  <a:schemeClr val="accent2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b="1" spc="2000" dirty="0" err="1" smtClean="0">
                <a:solidFill>
                  <a:schemeClr val="accent2">
                    <a:lumMod val="75000"/>
                  </a:schemeClr>
                </a:solidFill>
                <a:latin typeface="iCiel Simplifica" pitchFamily="2" charset="0"/>
              </a:rPr>
              <a:t>cụ</a:t>
            </a:r>
            <a:r>
              <a:rPr lang="en-US" b="1" spc="2000" dirty="0" smtClean="0">
                <a:solidFill>
                  <a:schemeClr val="accent2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b="1" spc="2000" dirty="0" err="1" smtClean="0">
                <a:solidFill>
                  <a:schemeClr val="accent2">
                    <a:lumMod val="75000"/>
                  </a:schemeClr>
                </a:solidFill>
                <a:latin typeface="iCiel Simplifica" pitchFamily="2" charset="0"/>
              </a:rPr>
              <a:t>thể</a:t>
            </a:r>
            <a:r>
              <a:rPr lang="en-US" b="1" spc="2000" dirty="0" smtClean="0">
                <a:solidFill>
                  <a:schemeClr val="accent2">
                    <a:lumMod val="75000"/>
                  </a:schemeClr>
                </a:solidFill>
                <a:latin typeface="iCiel Simplifica" pitchFamily="2" charset="0"/>
              </a:rPr>
              <a:t>!</a:t>
            </a:r>
            <a:endParaRPr lang="en-US" b="1" spc="2000" dirty="0">
              <a:solidFill>
                <a:schemeClr val="accent2">
                  <a:lumMod val="75000"/>
                </a:schemeClr>
              </a:solidFill>
              <a:latin typeface="iCiel Simplifica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981200"/>
            <a:ext cx="8229600" cy="3581399"/>
          </a:xfrm>
        </p:spPr>
        <p:txBody>
          <a:bodyPr>
            <a:normAutofit fontScale="92500" lnSpcReduction="10000"/>
          </a:bodyPr>
          <a:lstStyle/>
          <a:p>
            <a:r>
              <a:rPr lang="en-US" spc="3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Sau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vụ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tấn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công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vào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tòa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tháp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đôi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tại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Mỹ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smtClean="0">
                <a:solidFill>
                  <a:schemeClr val="bg1"/>
                </a:solidFill>
                <a:latin typeface="iCiel Simplifica" pitchFamily="2" charset="0"/>
              </a:rPr>
              <a:t> (11/9/2001) ,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một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trường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hợp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khủng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khiếp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xảy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ra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vào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smtClean="0">
                <a:solidFill>
                  <a:schemeClr val="bg1"/>
                </a:solidFill>
                <a:latin typeface="iCiel Simplifica" pitchFamily="2" charset="0"/>
              </a:rPr>
              <a:t>2011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khi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một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phụ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nữ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gốc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Ả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Rập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và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Do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Thái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gốc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Ohio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bị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loại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khỏi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chuyến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bay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của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cô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.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Đơn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giản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là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do </a:t>
            </a:r>
            <a:r>
              <a:rPr lang="en-US" b="1" spc="300" dirty="0" err="1">
                <a:solidFill>
                  <a:schemeClr val="bg1"/>
                </a:solidFill>
                <a:latin typeface="iCiel Simplifica" pitchFamily="2" charset="0"/>
              </a:rPr>
              <a:t>sắc</a:t>
            </a:r>
            <a:r>
              <a:rPr lang="en-US" b="1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b="1" spc="300" dirty="0" err="1">
                <a:solidFill>
                  <a:schemeClr val="bg1"/>
                </a:solidFill>
                <a:latin typeface="iCiel Simplifica" pitchFamily="2" charset="0"/>
              </a:rPr>
              <a:t>tộc</a:t>
            </a:r>
            <a:r>
              <a:rPr lang="en-US" b="1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b="1" spc="300" dirty="0" err="1">
                <a:solidFill>
                  <a:schemeClr val="bg1"/>
                </a:solidFill>
                <a:latin typeface="iCiel Simplifica" pitchFamily="2" charset="0"/>
              </a:rPr>
              <a:t>của</a:t>
            </a:r>
            <a:r>
              <a:rPr lang="en-US" b="1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b="1" spc="300" dirty="0" err="1">
                <a:solidFill>
                  <a:schemeClr val="bg1"/>
                </a:solidFill>
                <a:latin typeface="iCiel Simplifica" pitchFamily="2" charset="0"/>
              </a:rPr>
              <a:t>cô</a:t>
            </a:r>
            <a:r>
              <a:rPr lang="en-US" b="1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b="1" spc="300" dirty="0" err="1">
                <a:solidFill>
                  <a:schemeClr val="bg1"/>
                </a:solidFill>
                <a:latin typeface="iCiel Simplifica" pitchFamily="2" charset="0"/>
              </a:rPr>
              <a:t>ấy</a:t>
            </a:r>
            <a:r>
              <a:rPr lang="en-US" spc="300" dirty="0" smtClean="0">
                <a:solidFill>
                  <a:schemeClr val="bg1"/>
                </a:solidFill>
                <a:latin typeface="iCiel Simplifica" pitchFamily="2" charset="0"/>
              </a:rPr>
              <a:t>.</a:t>
            </a:r>
          </a:p>
          <a:p>
            <a:pPr marL="0" indent="0">
              <a:buNone/>
            </a:pPr>
            <a:endParaRPr lang="en-US" spc="300" dirty="0">
              <a:solidFill>
                <a:schemeClr val="bg1"/>
              </a:solidFill>
              <a:latin typeface="iCiel Simplifica" pitchFamily="2" charset="0"/>
            </a:endParaRPr>
          </a:p>
          <a:p>
            <a:r>
              <a:rPr lang="en-US" spc="3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Tại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b="1" spc="300" dirty="0" err="1">
                <a:solidFill>
                  <a:schemeClr val="bg1"/>
                </a:solidFill>
                <a:latin typeface="iCiel Simplifica" pitchFamily="2" charset="0"/>
              </a:rPr>
              <a:t>Hoa</a:t>
            </a:r>
            <a:r>
              <a:rPr lang="en-US" b="1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b="1" spc="300" dirty="0" err="1">
                <a:solidFill>
                  <a:schemeClr val="bg1"/>
                </a:solidFill>
                <a:latin typeface="iCiel Simplifica" pitchFamily="2" charset="0"/>
              </a:rPr>
              <a:t>Kỳ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,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người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da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đen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không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thể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ngồi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ở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phía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trước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xe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buýt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hoặc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sử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dụng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vòi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nước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giống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như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người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da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trắng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cho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đến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những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 err="1">
                <a:solidFill>
                  <a:schemeClr val="bg1"/>
                </a:solidFill>
                <a:latin typeface="iCiel Simplifica" pitchFamily="2" charset="0"/>
              </a:rPr>
              <a:t>năm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 1950 &amp;</a:t>
            </a:r>
            <a:r>
              <a:rPr lang="en-US" spc="3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pc="300" dirty="0">
                <a:solidFill>
                  <a:schemeClr val="bg1"/>
                </a:solidFill>
                <a:latin typeface="iCiel Simplifica" pitchFamily="2" charset="0"/>
              </a:rPr>
              <a:t>1960.</a:t>
            </a:r>
          </a:p>
          <a:p>
            <a:endParaRPr lang="en-US" spc="300" dirty="0">
              <a:solidFill>
                <a:schemeClr val="bg1"/>
              </a:solidFill>
              <a:latin typeface="iCiel Simplifica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667" b="89067" l="22667" r="51000">
                        <a14:foregroundMark x1="32833" y1="72267" x2="45500" y2="84533"/>
                        <a14:foregroundMark x1="30000" y1="82667" x2="49833" y2="86400"/>
                        <a14:foregroundMark x1="50500" y1="81333" x2="48500" y2="77600"/>
                        <a14:foregroundMark x1="26333" y1="83733" x2="26333" y2="89333"/>
                        <a14:foregroundMark x1="34000" y1="86933" x2="27667" y2="88800"/>
                        <a14:foregroundMark x1="44333" y1="80533" x2="35833" y2="82667"/>
                        <a14:foregroundMark x1="24500" y1="77333" x2="24500" y2="86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06" t="1955" r="43014"/>
          <a:stretch/>
        </p:blipFill>
        <p:spPr>
          <a:xfrm>
            <a:off x="152400" y="-304800"/>
            <a:ext cx="1524000" cy="2441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9" b="89713" l="0" r="96094">
                        <a14:backgroundMark x1="20781" y1="17464" x2="4375" y2="39234"/>
                        <a14:backgroundMark x1="22344" y1="37799" x2="20625" y2="42823"/>
                        <a14:backgroundMark x1="4531" y1="81100" x2="17188" y2="74402"/>
                        <a14:backgroundMark x1="2344" y1="18182" x2="32500" y2="18900"/>
                        <a14:backgroundMark x1="3281" y1="72967" x2="8594" y2="78230"/>
                        <a14:backgroundMark x1="17656" y1="78230" x2="24531" y2="78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60"/>
          <a:stretch/>
        </p:blipFill>
        <p:spPr>
          <a:xfrm>
            <a:off x="5142963" y="4572000"/>
            <a:ext cx="4001037" cy="271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5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23837"/>
            <a:ext cx="9144000" cy="22913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8212" y="2287973"/>
            <a:ext cx="10562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Ciel TALUHLA" pitchFamily="2" charset="0"/>
              </a:rPr>
              <a:t>3</a:t>
            </a:r>
            <a:endParaRPr lang="en-US" sz="15000" dirty="0">
              <a:solidFill>
                <a:schemeClr val="tx1">
                  <a:lumMod val="65000"/>
                  <a:lumOff val="35000"/>
                </a:schemeClr>
              </a:solidFill>
              <a:latin typeface="iCiel TALUHLA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0800" y="2980471"/>
            <a:ext cx="3050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 err="1" smtClean="0">
                <a:latin typeface="iCiel Simplifica" pitchFamily="2" charset="0"/>
              </a:rPr>
              <a:t>Tác</a:t>
            </a:r>
            <a:r>
              <a:rPr lang="en-US" sz="6000" spc="300" dirty="0" smtClean="0">
                <a:latin typeface="iCiel Simplifica" pitchFamily="2" charset="0"/>
              </a:rPr>
              <a:t> </a:t>
            </a:r>
            <a:r>
              <a:rPr lang="en-US" sz="6000" spc="300" dirty="0" err="1" smtClean="0">
                <a:latin typeface="iCiel Simplifica" pitchFamily="2" charset="0"/>
              </a:rPr>
              <a:t>hại</a:t>
            </a:r>
            <a:endParaRPr lang="en-US" sz="6000" spc="300" dirty="0" smtClean="0">
              <a:latin typeface="iCiel Simplifica" pitchFamily="2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191384" y="2227142"/>
            <a:ext cx="1380096" cy="1837296"/>
            <a:chOff x="4592273" y="2534003"/>
            <a:chExt cx="1380096" cy="18372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273" y="2991203"/>
              <a:ext cx="1380096" cy="1380096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H="1">
              <a:off x="5686753" y="2686403"/>
              <a:ext cx="173907" cy="30480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282321" y="2534003"/>
              <a:ext cx="0" cy="30480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641218" y="2742211"/>
              <a:ext cx="256280" cy="30480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48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600"/>
            <a:ext cx="9149366" cy="1409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38400" y="2928396"/>
            <a:ext cx="381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2000" dirty="0" err="1" smtClean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Nữ</a:t>
            </a:r>
            <a:r>
              <a:rPr lang="en-US" sz="6600" spc="2000" dirty="0" smtClean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6600" spc="2000" dirty="0" err="1" smtClean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giới</a:t>
            </a:r>
            <a:endParaRPr lang="en-US" sz="6600" spc="2000" dirty="0">
              <a:solidFill>
                <a:schemeClr val="accent6">
                  <a:lumMod val="75000"/>
                </a:schemeClr>
              </a:solidFill>
              <a:latin typeface="iCiel Simplifica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507" b="90056" l="41715" r="61975">
                        <a14:foregroundMark x1="46000" y1="75500" x2="46000" y2="87500"/>
                        <a14:foregroundMark x1="54000" y1="79250" x2="55000" y2="8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83" t="563" r="35493" b="-4500"/>
          <a:stretch/>
        </p:blipFill>
        <p:spPr>
          <a:xfrm>
            <a:off x="6425645" y="2819400"/>
            <a:ext cx="659291" cy="27059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1" b="31117" l="37455" r="48455">
                        <a14:backgroundMark x1="40455" y1="15090" x2="40455" y2="14578"/>
                        <a14:backgroundMark x1="45818" y1="14749" x2="46273" y2="15345"/>
                        <a14:backgroundMark x1="43182" y1="26854" x2="43182" y2="28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52" r="50000" b="66689"/>
          <a:stretch/>
        </p:blipFill>
        <p:spPr>
          <a:xfrm>
            <a:off x="1625958" y="1494334"/>
            <a:ext cx="812442" cy="2099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25838" y="1682397"/>
            <a:ext cx="30976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500" spc="300">
                <a:latin typeface="iCiel Simplifica" pitchFamily="2" charset="0"/>
              </a:defRPr>
            </a:lvl1pPr>
          </a:lstStyle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Mất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đi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những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người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giỏi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giang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1979" y="381000"/>
            <a:ext cx="3200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spc="300" dirty="0" err="1" smtClean="0">
                <a:solidFill>
                  <a:schemeClr val="accent2">
                    <a:lumMod val="75000"/>
                  </a:schemeClr>
                </a:solidFill>
                <a:latin typeface="iCiel Simplifica" pitchFamily="2" charset="0"/>
              </a:rPr>
              <a:t>Tự</a:t>
            </a:r>
            <a:r>
              <a:rPr lang="en-US" sz="2500" spc="300" dirty="0" smtClean="0">
                <a:solidFill>
                  <a:schemeClr val="accent2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chemeClr val="accent2">
                    <a:lumMod val="75000"/>
                  </a:schemeClr>
                </a:solidFill>
                <a:latin typeface="iCiel Simplifica" pitchFamily="2" charset="0"/>
              </a:rPr>
              <a:t>ti</a:t>
            </a:r>
            <a:r>
              <a:rPr lang="en-US" sz="2500" spc="300" dirty="0" smtClean="0">
                <a:solidFill>
                  <a:schemeClr val="accent2">
                    <a:lumMod val="75000"/>
                  </a:schemeClr>
                </a:solidFill>
                <a:latin typeface="iCiel Simplifica" pitchFamily="2" charset="0"/>
              </a:rPr>
              <a:t>, an </a:t>
            </a:r>
            <a:r>
              <a:rPr lang="en-US" sz="2500" spc="300" dirty="0" err="1" smtClean="0">
                <a:solidFill>
                  <a:schemeClr val="accent2">
                    <a:lumMod val="75000"/>
                  </a:schemeClr>
                </a:solidFill>
                <a:latin typeface="iCiel Simplifica" pitchFamily="2" charset="0"/>
              </a:rPr>
              <a:t>phận</a:t>
            </a:r>
            <a:r>
              <a:rPr lang="en-US" sz="2500" spc="300" dirty="0" smtClean="0">
                <a:solidFill>
                  <a:schemeClr val="accent2">
                    <a:lumMod val="75000"/>
                  </a:schemeClr>
                </a:solidFill>
                <a:latin typeface="iCiel Simplifica" pitchFamily="2" charset="0"/>
              </a:rPr>
              <a:t>, </a:t>
            </a:r>
            <a:r>
              <a:rPr lang="en-US" sz="2500" spc="300" dirty="0" err="1" smtClean="0">
                <a:solidFill>
                  <a:schemeClr val="accent2">
                    <a:lumMod val="75000"/>
                  </a:schemeClr>
                </a:solidFill>
                <a:latin typeface="iCiel Simplifica" pitchFamily="2" charset="0"/>
              </a:rPr>
              <a:t>thiếu</a:t>
            </a:r>
            <a:r>
              <a:rPr lang="en-US" sz="2500" spc="300" dirty="0" smtClean="0">
                <a:solidFill>
                  <a:schemeClr val="accent2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chemeClr val="accent2">
                    <a:lumMod val="75000"/>
                  </a:schemeClr>
                </a:solidFill>
                <a:latin typeface="iCiel Simplifica" pitchFamily="2" charset="0"/>
              </a:rPr>
              <a:t>mạnh</a:t>
            </a:r>
            <a:r>
              <a:rPr lang="en-US" sz="2500" spc="300" dirty="0" smtClean="0">
                <a:solidFill>
                  <a:schemeClr val="accent2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chemeClr val="accent2">
                    <a:lumMod val="75000"/>
                  </a:schemeClr>
                </a:solidFill>
                <a:latin typeface="iCiel Simplifica" pitchFamily="2" charset="0"/>
              </a:rPr>
              <a:t>dạn</a:t>
            </a:r>
            <a:r>
              <a:rPr lang="en-US" sz="2500" spc="300" dirty="0" smtClean="0">
                <a:solidFill>
                  <a:schemeClr val="accent2">
                    <a:lumMod val="75000"/>
                  </a:schemeClr>
                </a:solidFill>
                <a:latin typeface="iCiel Simplifica" pitchFamily="2" charset="0"/>
              </a:rPr>
              <a:t> </a:t>
            </a:r>
            <a:endParaRPr lang="en-US" sz="2500" spc="300" dirty="0">
              <a:solidFill>
                <a:schemeClr val="accent2">
                  <a:lumMod val="75000"/>
                </a:schemeClr>
              </a:solidFill>
              <a:latin typeface="iCiel Simplifica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7574" y="381000"/>
            <a:ext cx="35814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spc="300" dirty="0" err="1">
                <a:latin typeface="iCiel Simplifica" pitchFamily="2" charset="0"/>
              </a:rPr>
              <a:t>M</a:t>
            </a:r>
            <a:r>
              <a:rPr lang="en-US" sz="2500" spc="300" dirty="0" err="1" smtClean="0">
                <a:latin typeface="iCiel Simplifica" pitchFamily="2" charset="0"/>
              </a:rPr>
              <a:t>ất</a:t>
            </a:r>
            <a:r>
              <a:rPr lang="en-US" sz="2500" spc="300" dirty="0" smtClean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cân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bằng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giới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tính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khi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sinh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hiện</a:t>
            </a:r>
            <a:r>
              <a:rPr lang="en-US" sz="2500" spc="300" dirty="0">
                <a:latin typeface="iCiel Simplifica" pitchFamily="2" charset="0"/>
              </a:rPr>
              <a:t> nay ở </a:t>
            </a:r>
            <a:r>
              <a:rPr lang="en-US" sz="2500" spc="300" dirty="0" err="1">
                <a:latin typeface="iCiel Simplifica" pitchFamily="2" charset="0"/>
              </a:rPr>
              <a:t>Việt</a:t>
            </a:r>
            <a:r>
              <a:rPr lang="en-US" sz="2500" spc="300" dirty="0">
                <a:latin typeface="iCiel Simplifica" pitchFamily="2" charset="0"/>
              </a:rPr>
              <a:t> Nam.</a:t>
            </a:r>
          </a:p>
          <a:p>
            <a:endParaRPr lang="en-US" sz="2500" spc="300" dirty="0">
              <a:latin typeface="iCiel Simplifica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75538" y="5334506"/>
            <a:ext cx="4191000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500" spc="300" dirty="0" err="1" smtClean="0">
                <a:solidFill>
                  <a:srgbClr val="002060"/>
                </a:solidFill>
                <a:latin typeface="iCiel Simplifica" pitchFamily="2" charset="0"/>
              </a:rPr>
              <a:t>Trầm</a:t>
            </a:r>
            <a:r>
              <a:rPr lang="en-US" sz="2500" spc="300" dirty="0" smtClean="0">
                <a:solidFill>
                  <a:srgbClr val="00206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2060"/>
                </a:solidFill>
                <a:latin typeface="iCiel Simplifica" pitchFamily="2" charset="0"/>
              </a:rPr>
              <a:t>cảm</a:t>
            </a:r>
            <a:r>
              <a:rPr lang="en-US" sz="2500" spc="300" dirty="0">
                <a:solidFill>
                  <a:srgbClr val="002060"/>
                </a:solidFill>
                <a:latin typeface="iCiel Simplifica" pitchFamily="2" charset="0"/>
              </a:rPr>
              <a:t>, </a:t>
            </a:r>
            <a:r>
              <a:rPr lang="en-US" sz="2500" spc="300" dirty="0" err="1">
                <a:solidFill>
                  <a:srgbClr val="002060"/>
                </a:solidFill>
                <a:latin typeface="iCiel Simplifica" pitchFamily="2" charset="0"/>
              </a:rPr>
              <a:t>hơn</a:t>
            </a:r>
            <a:r>
              <a:rPr lang="en-US" sz="2500" spc="300" dirty="0">
                <a:solidFill>
                  <a:srgbClr val="00206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2060"/>
                </a:solidFill>
                <a:latin typeface="iCiel Simplifica" pitchFamily="2" charset="0"/>
              </a:rPr>
              <a:t>gấp</a:t>
            </a:r>
            <a:r>
              <a:rPr lang="en-US" sz="2500" spc="300" dirty="0">
                <a:solidFill>
                  <a:srgbClr val="00206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2060"/>
                </a:solidFill>
                <a:latin typeface="iCiel Simplifica" pitchFamily="2" charset="0"/>
              </a:rPr>
              <a:t>đôi</a:t>
            </a:r>
            <a:r>
              <a:rPr lang="en-US" sz="2500" spc="300" dirty="0">
                <a:solidFill>
                  <a:srgbClr val="002060"/>
                </a:solidFill>
                <a:latin typeface="iCiel Simplifica" pitchFamily="2" charset="0"/>
              </a:rPr>
              <a:t> so </a:t>
            </a:r>
            <a:r>
              <a:rPr lang="en-US" sz="2500" spc="300" dirty="0" err="1">
                <a:solidFill>
                  <a:srgbClr val="002060"/>
                </a:solidFill>
                <a:latin typeface="iCiel Simplifica" pitchFamily="2" charset="0"/>
              </a:rPr>
              <a:t>với</a:t>
            </a:r>
            <a:r>
              <a:rPr lang="en-US" sz="2500" spc="300" dirty="0">
                <a:solidFill>
                  <a:srgbClr val="00206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2060"/>
                </a:solidFill>
                <a:latin typeface="iCiel Simplifica" pitchFamily="2" charset="0"/>
              </a:rPr>
              <a:t>những</a:t>
            </a:r>
            <a:r>
              <a:rPr lang="en-US" sz="2500" spc="300" dirty="0">
                <a:solidFill>
                  <a:srgbClr val="00206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2060"/>
                </a:solidFill>
                <a:latin typeface="iCiel Simplifica" pitchFamily="2" charset="0"/>
              </a:rPr>
              <a:t>người</a:t>
            </a:r>
            <a:r>
              <a:rPr lang="en-US" sz="2500" spc="300" dirty="0">
                <a:solidFill>
                  <a:srgbClr val="00206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2060"/>
                </a:solidFill>
                <a:latin typeface="iCiel Simplifica" pitchFamily="2" charset="0"/>
              </a:rPr>
              <a:t>có</a:t>
            </a:r>
            <a:r>
              <a:rPr lang="en-US" sz="2500" spc="300" dirty="0">
                <a:solidFill>
                  <a:srgbClr val="00206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2060"/>
                </a:solidFill>
                <a:latin typeface="iCiel Simplifica" pitchFamily="2" charset="0"/>
              </a:rPr>
              <a:t>cuộc</a:t>
            </a:r>
            <a:r>
              <a:rPr lang="en-US" sz="2500" spc="300" dirty="0">
                <a:solidFill>
                  <a:srgbClr val="00206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2060"/>
                </a:solidFill>
                <a:latin typeface="iCiel Simplifica" pitchFamily="2" charset="0"/>
              </a:rPr>
              <a:t>sống</a:t>
            </a:r>
            <a:r>
              <a:rPr lang="en-US" sz="2500" spc="300" dirty="0">
                <a:solidFill>
                  <a:srgbClr val="00206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2060"/>
                </a:solidFill>
                <a:latin typeface="iCiel Simplifica" pitchFamily="2" charset="0"/>
              </a:rPr>
              <a:t>gia</a:t>
            </a:r>
            <a:r>
              <a:rPr lang="en-US" sz="2500" spc="300" dirty="0">
                <a:solidFill>
                  <a:srgbClr val="00206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2060"/>
                </a:solidFill>
                <a:latin typeface="iCiel Simplifica" pitchFamily="2" charset="0"/>
              </a:rPr>
              <a:t>đình</a:t>
            </a:r>
            <a:r>
              <a:rPr lang="en-US" sz="2500" spc="300" dirty="0">
                <a:solidFill>
                  <a:srgbClr val="00206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2060"/>
                </a:solidFill>
                <a:latin typeface="iCiel Simplifica" pitchFamily="2" charset="0"/>
              </a:rPr>
              <a:t>yên</a:t>
            </a:r>
            <a:r>
              <a:rPr lang="en-US" sz="2500" spc="300" dirty="0">
                <a:solidFill>
                  <a:srgbClr val="002060"/>
                </a:solidFill>
                <a:latin typeface="iCiel Simplifica" pitchFamily="2" charset="0"/>
              </a:rPr>
              <a:t> ả.</a:t>
            </a:r>
          </a:p>
          <a:p>
            <a:pPr algn="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2400" y="4648200"/>
            <a:ext cx="4572000" cy="20159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Hạn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chế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trên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con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đường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học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tập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,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lao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động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,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phấn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đấu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&amp;</a:t>
            </a:r>
            <a:r>
              <a:rPr lang="en-US" sz="2500" spc="300" dirty="0" smtClean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vươn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lên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trong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sự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nghiệp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,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giảm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khả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năng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đóng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góp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nhiều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hơn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về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sức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lực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smtClean="0">
                <a:solidFill>
                  <a:srgbClr val="C00000"/>
                </a:solidFill>
                <a:latin typeface="iCiel Simplifica" pitchFamily="2" charset="0"/>
              </a:rPr>
              <a:t>&amp;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trí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tuệ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C00000"/>
                </a:solidFill>
                <a:latin typeface="iCiel Simplifica" pitchFamily="2" charset="0"/>
              </a:rPr>
              <a:t>cho</a:t>
            </a:r>
            <a:r>
              <a:rPr lang="en-US" sz="2500" spc="300" dirty="0">
                <a:solidFill>
                  <a:srgbClr val="C00000"/>
                </a:solidFill>
                <a:latin typeface="iCiel Simplifica" pitchFamily="2" charset="0"/>
              </a:rPr>
              <a:t> </a:t>
            </a:r>
            <a:r>
              <a:rPr lang="en-US" sz="2500" spc="300" dirty="0" smtClean="0">
                <a:solidFill>
                  <a:srgbClr val="C00000"/>
                </a:solidFill>
                <a:latin typeface="iCiel Simplifica" pitchFamily="2" charset="0"/>
              </a:rPr>
              <a:t>XH.</a:t>
            </a:r>
            <a:endParaRPr lang="en-US" sz="2500" spc="300" dirty="0">
              <a:solidFill>
                <a:srgbClr val="C00000"/>
              </a:solidFill>
              <a:latin typeface="iCiel Simplif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040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38400" y="2608302"/>
            <a:ext cx="594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pc="2000" dirty="0" smtClean="0">
                <a:solidFill>
                  <a:schemeClr val="bg1"/>
                </a:solidFill>
                <a:latin typeface="iCiel Simplifica" pitchFamily="2" charset="0"/>
              </a:rPr>
              <a:t>Nam </a:t>
            </a:r>
            <a:r>
              <a:rPr lang="en-US" sz="6600" spc="2000" dirty="0" err="1" smtClean="0">
                <a:solidFill>
                  <a:schemeClr val="bg1"/>
                </a:solidFill>
                <a:latin typeface="iCiel Simplifica" pitchFamily="2" charset="0"/>
              </a:rPr>
              <a:t>giới</a:t>
            </a:r>
            <a:endParaRPr lang="en-US" sz="6600" spc="2000" dirty="0">
              <a:solidFill>
                <a:schemeClr val="bg1"/>
              </a:solidFill>
              <a:latin typeface="iCiel Simplifica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933" r="89899">
                        <a14:foregroundMark x1="61111" y1="40143" x2="54040" y2="44564"/>
                        <a14:foregroundMark x1="59596" y1="55556" x2="78283" y2="76225"/>
                        <a14:foregroundMark x1="62963" y1="54122" x2="65825" y2="57109"/>
                        <a14:foregroundMark x1="66330" y1="54600" x2="75421" y2="71207"/>
                        <a14:foregroundMark x1="72727" y1="79211" x2="72727" y2="79211"/>
                        <a14:foregroundMark x1="74411" y1="82079" x2="79125" y2="86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53" y="820929"/>
            <a:ext cx="1828800" cy="2576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667000"/>
            <a:ext cx="2057400" cy="2743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95600" y="903883"/>
            <a:ext cx="228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500" spc="300" dirty="0" err="1">
                <a:solidFill>
                  <a:srgbClr val="0070C0"/>
                </a:solidFill>
                <a:latin typeface="iCiel Simplifica" pitchFamily="2" charset="0"/>
              </a:rPr>
              <a:t>H</a:t>
            </a:r>
            <a:r>
              <a:rPr lang="en-US" sz="2500" spc="300" dirty="0" err="1" smtClean="0">
                <a:solidFill>
                  <a:srgbClr val="0070C0"/>
                </a:solidFill>
                <a:latin typeface="iCiel Simplifica" pitchFamily="2" charset="0"/>
              </a:rPr>
              <a:t>ình</a:t>
            </a:r>
            <a:r>
              <a:rPr lang="en-US" sz="2500" spc="300" dirty="0" smtClean="0">
                <a:solidFill>
                  <a:srgbClr val="0070C0"/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rgbClr val="0070C0"/>
                </a:solidFill>
                <a:latin typeface="iCiel Simplifica" pitchFamily="2" charset="0"/>
              </a:rPr>
              <a:t>thành</a:t>
            </a:r>
            <a:r>
              <a:rPr lang="en-US" sz="2500" spc="300" dirty="0" smtClean="0">
                <a:solidFill>
                  <a:srgbClr val="0070C0"/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rgbClr val="0070C0"/>
                </a:solidFill>
                <a:latin typeface="iCiel Simplifica" pitchFamily="2" charset="0"/>
              </a:rPr>
              <a:t>tính</a:t>
            </a:r>
            <a:r>
              <a:rPr lang="en-US" sz="2500" spc="300" dirty="0" smtClean="0">
                <a:solidFill>
                  <a:srgbClr val="0070C0"/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rgbClr val="0070C0"/>
                </a:solidFill>
                <a:latin typeface="iCiel Simplifica" pitchFamily="2" charset="0"/>
              </a:rPr>
              <a:t>gia</a:t>
            </a:r>
            <a:r>
              <a:rPr lang="en-US" sz="2500" spc="300" dirty="0" smtClean="0">
                <a:solidFill>
                  <a:srgbClr val="0070C0"/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rgbClr val="0070C0"/>
                </a:solidFill>
                <a:latin typeface="iCiel Simplifica" pitchFamily="2" charset="0"/>
              </a:rPr>
              <a:t>trưởng</a:t>
            </a:r>
            <a:r>
              <a:rPr lang="en-US" sz="2500" spc="300" dirty="0" smtClean="0">
                <a:solidFill>
                  <a:srgbClr val="0070C0"/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rgbClr val="0070C0"/>
                </a:solidFill>
                <a:latin typeface="iCiel Simplifica" pitchFamily="2" charset="0"/>
              </a:rPr>
              <a:t>trong</a:t>
            </a:r>
            <a:r>
              <a:rPr lang="en-US" sz="2500" spc="300" dirty="0" smtClean="0">
                <a:solidFill>
                  <a:srgbClr val="0070C0"/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rgbClr val="0070C0"/>
                </a:solidFill>
                <a:latin typeface="iCiel Simplifica" pitchFamily="2" charset="0"/>
              </a:rPr>
              <a:t>nam</a:t>
            </a:r>
            <a:r>
              <a:rPr lang="en-US" sz="2500" spc="300" dirty="0" smtClean="0">
                <a:solidFill>
                  <a:srgbClr val="0070C0"/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rgbClr val="0070C0"/>
                </a:solidFill>
                <a:latin typeface="iCiel Simplifica" pitchFamily="2" charset="0"/>
              </a:rPr>
              <a:t>giới</a:t>
            </a:r>
            <a:endParaRPr lang="en-US" sz="2500" spc="300" dirty="0">
              <a:solidFill>
                <a:srgbClr val="0070C0"/>
              </a:solidFill>
              <a:latin typeface="iCiel Simplifica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94620" y="1018450"/>
            <a:ext cx="235352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spc="300" dirty="0" err="1" smtClean="0">
                <a:solidFill>
                  <a:srgbClr val="FF0000"/>
                </a:solidFill>
                <a:latin typeface="iCiel Simplifica" pitchFamily="2" charset="0"/>
              </a:rPr>
              <a:t>Bạo</a:t>
            </a:r>
            <a:r>
              <a:rPr lang="en-US" sz="2500" spc="300" dirty="0" smtClean="0">
                <a:solidFill>
                  <a:srgbClr val="FF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0000"/>
                </a:solidFill>
                <a:latin typeface="iCiel Simplifica" pitchFamily="2" charset="0"/>
              </a:rPr>
              <a:t>lực</a:t>
            </a:r>
            <a:r>
              <a:rPr lang="en-US" sz="2500" spc="300" dirty="0">
                <a:solidFill>
                  <a:srgbClr val="FF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0000"/>
                </a:solidFill>
                <a:latin typeface="iCiel Simplifica" pitchFamily="2" charset="0"/>
              </a:rPr>
              <a:t>gia</a:t>
            </a:r>
            <a:r>
              <a:rPr lang="en-US" sz="2500" spc="300" dirty="0">
                <a:solidFill>
                  <a:srgbClr val="FF00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0000"/>
                </a:solidFill>
                <a:latin typeface="iCiel Simplifica" pitchFamily="2" charset="0"/>
              </a:rPr>
              <a:t>đình</a:t>
            </a:r>
            <a:r>
              <a:rPr lang="en-US" sz="2500" spc="300" dirty="0">
                <a:solidFill>
                  <a:srgbClr val="FF0000"/>
                </a:solidFill>
                <a:latin typeface="iCiel Simplifica" pitchFamily="2" charset="0"/>
              </a:rPr>
              <a:t>.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04600">
            <a:off x="5262480" y="725131"/>
            <a:ext cx="882670" cy="138293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37504" y="4572000"/>
            <a:ext cx="2639096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spc="300" dirty="0" err="1" smtClean="0">
                <a:latin typeface="iCiel Simplifica" pitchFamily="2" charset="0"/>
              </a:rPr>
              <a:t>Tạo</a:t>
            </a:r>
            <a:r>
              <a:rPr lang="en-US" sz="2500" spc="300" dirty="0" smtClean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áp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lực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buộc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nam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giới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phải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uống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rượu</a:t>
            </a:r>
            <a:r>
              <a:rPr lang="en-US" sz="2500" spc="300" dirty="0">
                <a:latin typeface="iCiel Simplifica" pitchFamily="2" charset="0"/>
              </a:rPr>
              <a:t>, </a:t>
            </a:r>
            <a:r>
              <a:rPr lang="en-US" sz="2500" spc="300" dirty="0" err="1">
                <a:latin typeface="iCiel Simplifica" pitchFamily="2" charset="0"/>
              </a:rPr>
              <a:t>hút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thuốc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lá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để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thể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hiện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nam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tính</a:t>
            </a:r>
            <a:endParaRPr lang="en-US" sz="2500" spc="300" dirty="0">
              <a:latin typeface="iCiel Simplifica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04600">
            <a:off x="3648609" y="4718731"/>
            <a:ext cx="882670" cy="138293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916959" y="5212096"/>
            <a:ext cx="3200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spc="300" dirty="0" err="1">
                <a:solidFill>
                  <a:schemeClr val="accent4">
                    <a:lumMod val="75000"/>
                  </a:schemeClr>
                </a:solidFill>
                <a:latin typeface="iCiel Simplifica" pitchFamily="2" charset="0"/>
              </a:rPr>
              <a:t>Ả</a:t>
            </a:r>
            <a:r>
              <a:rPr lang="en-US" sz="2500" spc="300" dirty="0" err="1" smtClean="0">
                <a:solidFill>
                  <a:schemeClr val="accent4">
                    <a:lumMod val="75000"/>
                  </a:schemeClr>
                </a:solidFill>
                <a:latin typeface="iCiel Simplifica" pitchFamily="2" charset="0"/>
              </a:rPr>
              <a:t>nh</a:t>
            </a:r>
            <a:r>
              <a:rPr lang="en-US" sz="2500" spc="300" dirty="0" smtClean="0">
                <a:solidFill>
                  <a:schemeClr val="accent4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4">
                    <a:lumMod val="75000"/>
                  </a:schemeClr>
                </a:solidFill>
                <a:latin typeface="iCiel Simplifica" pitchFamily="2" charset="0"/>
              </a:rPr>
              <a:t>hưởng</a:t>
            </a:r>
            <a:r>
              <a:rPr lang="en-US" sz="2500" spc="300" dirty="0">
                <a:solidFill>
                  <a:schemeClr val="accent4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4">
                    <a:lumMod val="75000"/>
                  </a:schemeClr>
                </a:solidFill>
                <a:latin typeface="iCiel Simplifica" pitchFamily="2" charset="0"/>
              </a:rPr>
              <a:t>đến</a:t>
            </a:r>
            <a:r>
              <a:rPr lang="en-US" sz="2500" spc="300" dirty="0">
                <a:solidFill>
                  <a:schemeClr val="accent4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4">
                    <a:lumMod val="75000"/>
                  </a:schemeClr>
                </a:solidFill>
                <a:latin typeface="iCiel Simplifica" pitchFamily="2" charset="0"/>
              </a:rPr>
              <a:t>sức</a:t>
            </a:r>
            <a:r>
              <a:rPr lang="en-US" sz="2500" spc="300" dirty="0">
                <a:solidFill>
                  <a:schemeClr val="accent4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4">
                    <a:lumMod val="75000"/>
                  </a:schemeClr>
                </a:solidFill>
                <a:latin typeface="iCiel Simplifica" pitchFamily="2" charset="0"/>
              </a:rPr>
              <a:t>khỏe</a:t>
            </a:r>
            <a:r>
              <a:rPr lang="en-US" sz="2500" spc="300" dirty="0">
                <a:solidFill>
                  <a:schemeClr val="accent4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4">
                    <a:lumMod val="75000"/>
                  </a:schemeClr>
                </a:solidFill>
                <a:latin typeface="iCiel Simplifica" pitchFamily="2" charset="0"/>
              </a:rPr>
              <a:t>của</a:t>
            </a:r>
            <a:r>
              <a:rPr lang="en-US" sz="2500" spc="300" dirty="0">
                <a:solidFill>
                  <a:schemeClr val="accent4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4">
                    <a:lumMod val="75000"/>
                  </a:schemeClr>
                </a:solidFill>
                <a:latin typeface="iCiel Simplifica" pitchFamily="2" charset="0"/>
              </a:rPr>
              <a:t>nam</a:t>
            </a:r>
            <a:r>
              <a:rPr lang="en-US" sz="2500" spc="300" dirty="0">
                <a:solidFill>
                  <a:schemeClr val="accent4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4">
                    <a:lumMod val="75000"/>
                  </a:schemeClr>
                </a:solidFill>
                <a:latin typeface="iCiel Simplifica" pitchFamily="2" charset="0"/>
              </a:rPr>
              <a:t>giới</a:t>
            </a:r>
            <a:r>
              <a:rPr lang="en-US" sz="2500" spc="300" dirty="0">
                <a:solidFill>
                  <a:schemeClr val="accent4">
                    <a:lumMod val="75000"/>
                  </a:schemeClr>
                </a:solidFill>
                <a:latin typeface="iCiel Simplifica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995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5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6" y="2819400"/>
            <a:ext cx="9155806" cy="1447800"/>
          </a:xfrm>
        </p:spPr>
      </p:pic>
      <p:sp>
        <p:nvSpPr>
          <p:cNvPr id="5" name="Rectangle 4"/>
          <p:cNvSpPr/>
          <p:nvPr/>
        </p:nvSpPr>
        <p:spPr>
          <a:xfrm>
            <a:off x="1676400" y="3124200"/>
            <a:ext cx="62360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pc="2000" dirty="0" err="1" smtClean="0">
                <a:solidFill>
                  <a:schemeClr val="bg1"/>
                </a:solidFill>
                <a:latin typeface="iCiel Simplifica" pitchFamily="2" charset="0"/>
              </a:rPr>
              <a:t>Cộng</a:t>
            </a:r>
            <a:r>
              <a:rPr lang="en-US" sz="4400" b="1" spc="20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z="4400" b="1" spc="2000" dirty="0" err="1" smtClean="0">
                <a:solidFill>
                  <a:schemeClr val="bg1"/>
                </a:solidFill>
                <a:latin typeface="iCiel Simplifica" pitchFamily="2" charset="0"/>
              </a:rPr>
              <a:t>đồng</a:t>
            </a:r>
            <a:r>
              <a:rPr lang="en-US" sz="4400" b="1" spc="2000" dirty="0" smtClean="0">
                <a:solidFill>
                  <a:schemeClr val="bg1"/>
                </a:solidFill>
                <a:latin typeface="iCiel Simplifica" pitchFamily="2" charset="0"/>
              </a:rPr>
              <a:t> LGBT</a:t>
            </a:r>
            <a:endParaRPr lang="en-US" sz="4400" b="1" spc="2000" dirty="0">
              <a:solidFill>
                <a:schemeClr val="bg1"/>
              </a:solidFill>
              <a:latin typeface="iCiel Simplifica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41" b="99805" l="3516" r="96289">
                        <a14:backgroundMark x1="66016" y1="36719" x2="73242" y2="58203"/>
                        <a14:backgroundMark x1="80664" y1="29883" x2="72266" y2="58203"/>
                        <a14:backgroundMark x1="74023" y1="62695" x2="56250" y2="45898"/>
                        <a14:backgroundMark x1="74609" y1="66797" x2="72461" y2="69141"/>
                        <a14:backgroundMark x1="58203" y1="38281" x2="54297" y2="49219"/>
                        <a14:backgroundMark x1="78516" y1="38672" x2="59961" y2="24414"/>
                        <a14:backgroundMark x1="74609" y1="24609" x2="66406" y2="19531"/>
                        <a14:backgroundMark x1="57227" y1="29688" x2="59570" y2="29102"/>
                        <a14:backgroundMark x1="41602" y1="18945" x2="45703" y2="17773"/>
                        <a14:backgroundMark x1="39258" y1="16406" x2="53516" y2="15430"/>
                        <a14:backgroundMark x1="25977" y1="23242" x2="14063" y2="36719"/>
                        <a14:backgroundMark x1="31836" y1="17969" x2="28125" y2="19922"/>
                        <a14:backgroundMark x1="24414" y1="20703" x2="21680" y2="23438"/>
                        <a14:backgroundMark x1="27344" y1="67188" x2="11523" y2="45703"/>
                        <a14:backgroundMark x1="32813" y1="65820" x2="26563" y2="78516"/>
                        <a14:backgroundMark x1="29102" y1="83789" x2="29102" y2="83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2286000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489173"/>
            <a:ext cx="1615442" cy="16154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01198" y="2113746"/>
            <a:ext cx="339548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spc="300" dirty="0" err="1" smtClean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Tỉ</a:t>
            </a:r>
            <a:r>
              <a:rPr lang="en-US" sz="2500" spc="300" dirty="0" smtClean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lệ</a:t>
            </a:r>
            <a:r>
              <a:rPr lang="en-US" sz="2500" spc="300" dirty="0" smtClean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 (</a:t>
            </a:r>
            <a:r>
              <a:rPr lang="en-US" sz="2500" spc="300" dirty="0" err="1" smtClean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có</a:t>
            </a:r>
            <a:r>
              <a:rPr lang="en-US" sz="2500" spc="300" dirty="0" smtClean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thể</a:t>
            </a:r>
            <a:r>
              <a:rPr lang="en-US" sz="2500" spc="300" dirty="0" smtClean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) </a:t>
            </a:r>
            <a:r>
              <a:rPr lang="en-US" sz="2500" spc="300" dirty="0" err="1" smtClean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bị</a:t>
            </a:r>
            <a:r>
              <a:rPr lang="en-US" sz="2500" spc="300" dirty="0" smtClean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trầm</a:t>
            </a:r>
            <a:r>
              <a:rPr lang="en-US" sz="2500" spc="300" dirty="0" smtClean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cảm</a:t>
            </a:r>
            <a:endParaRPr lang="en-US" sz="2500" spc="300" dirty="0">
              <a:solidFill>
                <a:schemeClr val="accent6">
                  <a:lumMod val="75000"/>
                </a:schemeClr>
              </a:solidFill>
              <a:latin typeface="iCiel Simplifica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07583" y="606418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500" spc="300" dirty="0" err="1">
                <a:solidFill>
                  <a:srgbClr val="00B050"/>
                </a:solidFill>
                <a:latin typeface="iCiel Simplifica" pitchFamily="2" charset="0"/>
              </a:rPr>
              <a:t>T</a:t>
            </a:r>
            <a:r>
              <a:rPr lang="en-US" sz="2500" spc="300" dirty="0" err="1" smtClean="0">
                <a:solidFill>
                  <a:srgbClr val="00B050"/>
                </a:solidFill>
                <a:latin typeface="iCiel Simplifica" pitchFamily="2" charset="0"/>
              </a:rPr>
              <a:t>ỉ</a:t>
            </a:r>
            <a:r>
              <a:rPr lang="en-US" sz="2500" spc="300" dirty="0" smtClean="0">
                <a:solidFill>
                  <a:srgbClr val="00B05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B050"/>
                </a:solidFill>
                <a:latin typeface="iCiel Simplifica" pitchFamily="2" charset="0"/>
              </a:rPr>
              <a:t>lệ</a:t>
            </a:r>
            <a:r>
              <a:rPr lang="en-US" sz="2500" spc="300" dirty="0">
                <a:solidFill>
                  <a:srgbClr val="00B05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B050"/>
                </a:solidFill>
                <a:latin typeface="iCiel Simplifica" pitchFamily="2" charset="0"/>
              </a:rPr>
              <a:t>nghĩ</a:t>
            </a:r>
            <a:r>
              <a:rPr lang="en-US" sz="2500" spc="300" dirty="0">
                <a:solidFill>
                  <a:srgbClr val="00B05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B050"/>
                </a:solidFill>
                <a:latin typeface="iCiel Simplifica" pitchFamily="2" charset="0"/>
              </a:rPr>
              <a:t>đến</a:t>
            </a:r>
            <a:r>
              <a:rPr lang="en-US" sz="2500" spc="300" dirty="0">
                <a:solidFill>
                  <a:srgbClr val="00B05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B050"/>
                </a:solidFill>
                <a:latin typeface="iCiel Simplifica" pitchFamily="2" charset="0"/>
              </a:rPr>
              <a:t>cái</a:t>
            </a:r>
            <a:r>
              <a:rPr lang="en-US" sz="2500" spc="300" dirty="0">
                <a:solidFill>
                  <a:srgbClr val="00B05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B050"/>
                </a:solidFill>
                <a:latin typeface="iCiel Simplifica" pitchFamily="2" charset="0"/>
              </a:rPr>
              <a:t>chết</a:t>
            </a:r>
            <a:r>
              <a:rPr lang="en-US" sz="2500" spc="300" dirty="0">
                <a:solidFill>
                  <a:srgbClr val="00B05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B050"/>
                </a:solidFill>
                <a:latin typeface="iCiel Simplifica" pitchFamily="2" charset="0"/>
              </a:rPr>
              <a:t>và</a:t>
            </a:r>
            <a:r>
              <a:rPr lang="en-US" sz="2500" spc="300" dirty="0">
                <a:solidFill>
                  <a:srgbClr val="00B05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B050"/>
                </a:solidFill>
                <a:latin typeface="iCiel Simplifica" pitchFamily="2" charset="0"/>
              </a:rPr>
              <a:t>tỉ</a:t>
            </a:r>
            <a:r>
              <a:rPr lang="en-US" sz="2500" spc="300" dirty="0">
                <a:solidFill>
                  <a:srgbClr val="00B05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B050"/>
                </a:solidFill>
                <a:latin typeface="iCiel Simplifica" pitchFamily="2" charset="0"/>
              </a:rPr>
              <a:t>lệ</a:t>
            </a:r>
            <a:r>
              <a:rPr lang="en-US" sz="2500" spc="300" dirty="0">
                <a:solidFill>
                  <a:srgbClr val="00B05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B050"/>
                </a:solidFill>
                <a:latin typeface="iCiel Simplifica" pitchFamily="2" charset="0"/>
              </a:rPr>
              <a:t>tự</a:t>
            </a:r>
            <a:r>
              <a:rPr lang="en-US" sz="2500" spc="300" dirty="0">
                <a:solidFill>
                  <a:srgbClr val="00B05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B050"/>
                </a:solidFill>
                <a:latin typeface="iCiel Simplifica" pitchFamily="2" charset="0"/>
              </a:rPr>
              <a:t>tử</a:t>
            </a:r>
            <a:r>
              <a:rPr lang="en-US" sz="2500" spc="300" dirty="0">
                <a:solidFill>
                  <a:srgbClr val="00B05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B050"/>
                </a:solidFill>
                <a:latin typeface="iCiel Simplifica" pitchFamily="2" charset="0"/>
              </a:rPr>
              <a:t>cao</a:t>
            </a:r>
            <a:r>
              <a:rPr lang="en-US" sz="2500" spc="300" dirty="0">
                <a:solidFill>
                  <a:srgbClr val="00B05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B050"/>
                </a:solidFill>
                <a:latin typeface="iCiel Simplifica" pitchFamily="2" charset="0"/>
              </a:rPr>
              <a:t>hơn</a:t>
            </a:r>
            <a:r>
              <a:rPr lang="en-US" sz="2500" spc="300" dirty="0">
                <a:solidFill>
                  <a:srgbClr val="00B05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B050"/>
                </a:solidFill>
                <a:latin typeface="iCiel Simplifica" pitchFamily="2" charset="0"/>
              </a:rPr>
              <a:t>các</a:t>
            </a:r>
            <a:r>
              <a:rPr lang="en-US" sz="2500" spc="300" dirty="0">
                <a:solidFill>
                  <a:srgbClr val="00B05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B050"/>
                </a:solidFill>
                <a:latin typeface="iCiel Simplifica" pitchFamily="2" charset="0"/>
              </a:rPr>
              <a:t>nhóm</a:t>
            </a:r>
            <a:r>
              <a:rPr lang="en-US" sz="2500" spc="300" dirty="0">
                <a:solidFill>
                  <a:srgbClr val="00B05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00B050"/>
                </a:solidFill>
                <a:latin typeface="iCiel Simplifica" pitchFamily="2" charset="0"/>
              </a:rPr>
              <a:t>khác</a:t>
            </a:r>
            <a:r>
              <a:rPr lang="en-US" sz="2500" spc="300" dirty="0">
                <a:solidFill>
                  <a:srgbClr val="00B050"/>
                </a:solidFill>
                <a:latin typeface="iCiel Simplifica" pitchFamily="2" charset="0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95600" y="5410200"/>
            <a:ext cx="34756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spc="300" dirty="0" err="1">
                <a:solidFill>
                  <a:schemeClr val="accent1">
                    <a:lumMod val="50000"/>
                  </a:schemeClr>
                </a:solidFill>
                <a:latin typeface="iCiel Simplifica" pitchFamily="2" charset="0"/>
              </a:rPr>
              <a:t>T</a:t>
            </a:r>
            <a:r>
              <a:rPr lang="en-US" sz="2500" spc="300" dirty="0" err="1" smtClean="0">
                <a:solidFill>
                  <a:schemeClr val="accent1">
                    <a:lumMod val="50000"/>
                  </a:schemeClr>
                </a:solidFill>
                <a:latin typeface="iCiel Simplifica" pitchFamily="2" charset="0"/>
              </a:rPr>
              <a:t>ình</a:t>
            </a:r>
            <a:r>
              <a:rPr lang="en-US" sz="2500" spc="300" dirty="0" smtClean="0">
                <a:solidFill>
                  <a:schemeClr val="accent1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1">
                    <a:lumMod val="50000"/>
                  </a:schemeClr>
                </a:solidFill>
                <a:latin typeface="iCiel Simplifica" pitchFamily="2" charset="0"/>
              </a:rPr>
              <a:t>trạng</a:t>
            </a:r>
            <a:r>
              <a:rPr lang="en-US" sz="2500" spc="300" dirty="0">
                <a:solidFill>
                  <a:schemeClr val="accent1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1">
                    <a:lumMod val="50000"/>
                  </a:schemeClr>
                </a:solidFill>
                <a:latin typeface="iCiel Simplifica" pitchFamily="2" charset="0"/>
              </a:rPr>
              <a:t>thất</a:t>
            </a:r>
            <a:r>
              <a:rPr lang="en-US" sz="2500" spc="300" dirty="0">
                <a:solidFill>
                  <a:schemeClr val="accent1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chemeClr val="accent1">
                    <a:lumMod val="50000"/>
                  </a:schemeClr>
                </a:solidFill>
                <a:latin typeface="iCiel Simplifica" pitchFamily="2" charset="0"/>
              </a:rPr>
              <a:t>nghiệp</a:t>
            </a:r>
            <a:r>
              <a:rPr lang="en-US" sz="2500" spc="300" dirty="0" smtClean="0">
                <a:solidFill>
                  <a:schemeClr val="accent1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chemeClr val="accent1">
                    <a:lumMod val="50000"/>
                  </a:schemeClr>
                </a:solidFill>
                <a:latin typeface="iCiel Simplifica" pitchFamily="2" charset="0"/>
              </a:rPr>
              <a:t>cao</a:t>
            </a:r>
            <a:endParaRPr lang="en-US" sz="2500" spc="300" dirty="0">
              <a:solidFill>
                <a:schemeClr val="accent1">
                  <a:lumMod val="50000"/>
                </a:schemeClr>
              </a:solidFill>
              <a:latin typeface="iCiel Simplif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4000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800"/>
            <a:ext cx="9144000" cy="1600200"/>
          </a:xfrm>
        </p:spPr>
      </p:pic>
      <p:sp>
        <p:nvSpPr>
          <p:cNvPr id="5" name="Rectangle 4"/>
          <p:cNvSpPr/>
          <p:nvPr/>
        </p:nvSpPr>
        <p:spPr>
          <a:xfrm>
            <a:off x="2142186" y="2610655"/>
            <a:ext cx="460849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spc="1500" dirty="0" err="1" smtClean="0">
                <a:latin typeface="iCiel Simplifica" pitchFamily="2" charset="0"/>
              </a:rPr>
              <a:t>Người</a:t>
            </a:r>
            <a:r>
              <a:rPr lang="en-US" sz="4400" spc="1500" dirty="0" smtClean="0">
                <a:latin typeface="iCiel Simplifica" pitchFamily="2" charset="0"/>
              </a:rPr>
              <a:t> </a:t>
            </a:r>
            <a:r>
              <a:rPr lang="en-US" sz="4400" spc="1500" dirty="0" err="1" smtClean="0">
                <a:latin typeface="iCiel Simplifica" pitchFamily="2" charset="0"/>
              </a:rPr>
              <a:t>nhiễm</a:t>
            </a:r>
            <a:r>
              <a:rPr lang="en-US" sz="4400" spc="1500" dirty="0" smtClean="0">
                <a:latin typeface="iCiel Simplifica" pitchFamily="2" charset="0"/>
              </a:rPr>
              <a:t> HIV/AIDS</a:t>
            </a:r>
            <a:endParaRPr lang="en-US" sz="4400" spc="1500" dirty="0">
              <a:latin typeface="iCiel Simplifica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6000" l="10000" r="90000">
                        <a14:foregroundMark x1="44571" y1="36857" x2="52571" y2="36000"/>
                        <a14:foregroundMark x1="72000" y1="48857" x2="72000" y2="48857"/>
                        <a14:foregroundMark x1="28286" y1="50000" x2="28286" y2="50000"/>
                        <a14:foregroundMark x1="40857" y1="47714" x2="40857" y2="47714"/>
                        <a14:foregroundMark x1="43429" y1="44000" x2="43429" y2="44000"/>
                        <a14:foregroundMark x1="40000" y1="41143" x2="40000" y2="41143"/>
                        <a14:foregroundMark x1="36571" y1="54286" x2="36571" y2="54286"/>
                        <a14:foregroundMark x1="42286" y1="62000" x2="42286" y2="62000"/>
                        <a14:foregroundMark x1="60000" y1="57714" x2="60000" y2="57714"/>
                        <a14:foregroundMark x1="59143" y1="54286" x2="59143" y2="54286"/>
                        <a14:foregroundMark x1="60000" y1="50571" x2="60000" y2="50571"/>
                        <a14:foregroundMark x1="58857" y1="43429" x2="58857" y2="43429"/>
                        <a14:foregroundMark x1="65143" y1="44000" x2="65143" y2="44000"/>
                        <a14:foregroundMark x1="53429" y1="42571" x2="53429" y2="42571"/>
                        <a14:foregroundMark x1="57714" y1="68857" x2="57714" y2="68857"/>
                        <a14:foregroundMark x1="45714" y1="70000" x2="45714" y2="70000"/>
                        <a14:foregroundMark x1="48000" y1="29429" x2="48000" y2="29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" y="1447800"/>
            <a:ext cx="2325710" cy="23257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0441" y1="45331" x2="36306" y2="64533"/>
                        <a14:foregroundMark x1="40609" y1="32004" x2="35992" y2="29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568394"/>
            <a:ext cx="2877892" cy="28778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533400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500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4% </a:t>
            </a:r>
            <a:r>
              <a:rPr lang="en-US" sz="2500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trẻ</a:t>
            </a:r>
            <a:r>
              <a:rPr lang="en-US" sz="2500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em</a:t>
            </a:r>
            <a:r>
              <a:rPr lang="en-US" sz="2500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là</a:t>
            </a:r>
            <a:r>
              <a:rPr lang="en-US" sz="2500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con </a:t>
            </a:r>
            <a:r>
              <a:rPr lang="en-US" sz="2500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của</a:t>
            </a:r>
            <a:r>
              <a:rPr lang="en-US" sz="2500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người</a:t>
            </a:r>
            <a:r>
              <a:rPr lang="en-US" sz="2500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nhiễm</a:t>
            </a:r>
            <a:r>
              <a:rPr lang="en-US" sz="2500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HIV </a:t>
            </a:r>
            <a:r>
              <a:rPr lang="en-US" sz="2500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đã</a:t>
            </a:r>
            <a:r>
              <a:rPr lang="en-US" sz="2500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bị</a:t>
            </a:r>
            <a:r>
              <a:rPr lang="en-US" sz="2500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từ</a:t>
            </a:r>
            <a:r>
              <a:rPr lang="en-US" sz="2500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chối</a:t>
            </a:r>
            <a:r>
              <a:rPr lang="en-US" sz="2500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không</a:t>
            </a:r>
            <a:r>
              <a:rPr lang="en-US" sz="2500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được</a:t>
            </a:r>
            <a:r>
              <a:rPr lang="en-US" sz="2500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đi</a:t>
            </a:r>
            <a:r>
              <a:rPr lang="en-US" sz="2500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học</a:t>
            </a:r>
            <a:r>
              <a:rPr lang="en-US" sz="2500" spc="300" dirty="0">
                <a:solidFill>
                  <a:schemeClr val="accent5">
                    <a:lumMod val="50000"/>
                  </a:schemeClr>
                </a:solidFill>
                <a:latin typeface="iCiel Simplifica" pitchFamily="2" charset="0"/>
              </a:rPr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2209800" y="4572000"/>
            <a:ext cx="4572000" cy="20159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500" spc="300" dirty="0" err="1" smtClean="0">
                <a:solidFill>
                  <a:srgbClr val="FF6600"/>
                </a:solidFill>
                <a:latin typeface="iCiel Simplifica" pitchFamily="2" charset="0"/>
              </a:rPr>
              <a:t>Bị</a:t>
            </a:r>
            <a:r>
              <a:rPr lang="en-US" sz="2500" spc="300" dirty="0" smtClean="0">
                <a:solidFill>
                  <a:srgbClr val="FF66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đuổi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học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,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bị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từ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chối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khám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sức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khỏe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tại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các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cơ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sở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 y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tế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,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thiếu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sự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chăm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sóc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và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hỗ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trợ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,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thậm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chí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bị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bạo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rgbClr val="FF6600"/>
                </a:solidFill>
                <a:latin typeface="iCiel Simplifica" pitchFamily="2" charset="0"/>
              </a:rPr>
              <a:t>hành</a:t>
            </a:r>
            <a: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  <a:t>.</a:t>
            </a:r>
            <a:br>
              <a:rPr lang="en-US" sz="2500" spc="300" dirty="0">
                <a:solidFill>
                  <a:srgbClr val="FF6600"/>
                </a:solidFill>
                <a:latin typeface="iCiel Simplifica" pitchFamily="2" charset="0"/>
              </a:rPr>
            </a:br>
            <a:endParaRPr lang="en-US" sz="2500" spc="300" dirty="0">
              <a:solidFill>
                <a:srgbClr val="FF6600"/>
              </a:solidFill>
              <a:latin typeface="iCiel Simplifica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25414" y="1200650"/>
            <a:ext cx="365545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500" spc="300" dirty="0" err="1">
                <a:latin typeface="iCiel Simplifica" pitchFamily="2" charset="0"/>
              </a:rPr>
              <a:t>Không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ngăn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chặn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được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sự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lây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lan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của</a:t>
            </a:r>
            <a:r>
              <a:rPr lang="en-US" sz="2500" spc="300" dirty="0">
                <a:latin typeface="iCiel Simplifica" pitchFamily="2" charset="0"/>
              </a:rPr>
              <a:t> HIV.</a:t>
            </a:r>
            <a:br>
              <a:rPr lang="en-US" sz="2500" spc="300" dirty="0">
                <a:latin typeface="iCiel Simplifica" pitchFamily="2" charset="0"/>
              </a:rPr>
            </a:br>
            <a:endParaRPr lang="en-US" sz="2500" spc="300" dirty="0">
              <a:latin typeface="iCiel Simplif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702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931" y="4458563"/>
            <a:ext cx="1695450" cy="169545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" y="2590800"/>
            <a:ext cx="9130048" cy="17526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2133600" cy="2133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9400" y="3044279"/>
            <a:ext cx="502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2000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Ciel Simplifica" pitchFamily="2" charset="0"/>
              </a:rPr>
              <a:t>Vùng</a:t>
            </a:r>
            <a:r>
              <a:rPr lang="en-US" sz="4400" b="1" spc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iCiel Simplifica" pitchFamily="2" charset="0"/>
              </a:rPr>
              <a:t> </a:t>
            </a:r>
            <a:r>
              <a:rPr lang="en-US" sz="4400" b="1" spc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Ciel Simplifica" pitchFamily="2" charset="0"/>
              </a:rPr>
              <a:t>– </a:t>
            </a:r>
            <a:r>
              <a:rPr lang="en-US" sz="4400" b="1" spc="2000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Ciel Simplifica" pitchFamily="2" charset="0"/>
              </a:rPr>
              <a:t>miền</a:t>
            </a:r>
            <a:endParaRPr lang="en-US" sz="4400" b="1" spc="2000" dirty="0">
              <a:solidFill>
                <a:schemeClr val="accent6">
                  <a:lumMod val="40000"/>
                  <a:lumOff val="60000"/>
                </a:schemeClr>
              </a:solidFill>
              <a:latin typeface="iCiel Simplifica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60142" y="533400"/>
            <a:ext cx="271851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spc="300" dirty="0" err="1">
                <a:latin typeface="iCiel Simplifica" pitchFamily="2" charset="0"/>
              </a:rPr>
              <a:t>K</a:t>
            </a:r>
            <a:r>
              <a:rPr lang="en-US" sz="2500" spc="300" dirty="0" err="1" smtClean="0">
                <a:latin typeface="iCiel Simplifica" pitchFamily="2" charset="0"/>
              </a:rPr>
              <a:t>hoảng</a:t>
            </a:r>
            <a:r>
              <a:rPr lang="en-US" sz="2500" spc="300" dirty="0" smtClean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cách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và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sự</a:t>
            </a:r>
            <a:r>
              <a:rPr lang="en-US" sz="2500" spc="300" dirty="0">
                <a:latin typeface="iCiel Simplifica" pitchFamily="2" charset="0"/>
              </a:rPr>
              <a:t> chia </a:t>
            </a:r>
            <a:r>
              <a:rPr lang="en-US" sz="2500" spc="300" dirty="0" err="1">
                <a:latin typeface="iCiel Simplifica" pitchFamily="2" charset="0"/>
              </a:rPr>
              <a:t>rẽ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giữa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các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vùng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miền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trở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nên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lớn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 smtClean="0">
                <a:latin typeface="iCiel Simplifica" pitchFamily="2" charset="0"/>
              </a:rPr>
              <a:t>hơn</a:t>
            </a:r>
            <a:r>
              <a:rPr lang="en-US" sz="2500" spc="300" dirty="0" smtClean="0">
                <a:latin typeface="iCiel Simplifica" pitchFamily="2" charset="0"/>
              </a:rPr>
              <a:t> </a:t>
            </a:r>
            <a:endParaRPr lang="en-US" sz="2500" spc="300" dirty="0">
              <a:latin typeface="iCiel Simplifica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8400" y="533400"/>
            <a:ext cx="271851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spc="300" dirty="0" err="1" smtClean="0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Ảnh</a:t>
            </a:r>
            <a:r>
              <a:rPr lang="en-US" sz="2500" spc="300" dirty="0" smtClean="0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hưởng</a:t>
            </a:r>
            <a:r>
              <a:rPr lang="en-US" sz="2500" spc="300" dirty="0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đến</a:t>
            </a:r>
            <a:r>
              <a:rPr lang="en-US" sz="2500" spc="300" dirty="0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quá</a:t>
            </a:r>
            <a:r>
              <a:rPr lang="en-US" sz="2500" spc="300" dirty="0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trình</a:t>
            </a:r>
            <a:r>
              <a:rPr lang="en-US" sz="2500" spc="300" dirty="0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học</a:t>
            </a:r>
            <a:r>
              <a:rPr lang="en-US" sz="2500" spc="300" dirty="0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tập</a:t>
            </a:r>
            <a:r>
              <a:rPr lang="en-US" sz="2500" spc="300" dirty="0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và</a:t>
            </a:r>
            <a:r>
              <a:rPr lang="en-US" sz="2500" spc="300" dirty="0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công</a:t>
            </a:r>
            <a:r>
              <a:rPr lang="en-US" sz="2500" spc="300" dirty="0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việc</a:t>
            </a:r>
            <a:r>
              <a:rPr lang="en-US" sz="2500" spc="300" dirty="0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của</a:t>
            </a:r>
            <a:r>
              <a:rPr lang="en-US" sz="2500" spc="300" dirty="0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mỗi</a:t>
            </a:r>
            <a:r>
              <a:rPr lang="en-US" sz="2500" spc="300" dirty="0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5">
                    <a:lumMod val="75000"/>
                  </a:schemeClr>
                </a:solidFill>
                <a:latin typeface="iCiel Simplifica" pitchFamily="2" charset="0"/>
              </a:rPr>
              <a:t>người</a:t>
            </a:r>
            <a:endParaRPr lang="en-US" sz="2500" spc="300" dirty="0">
              <a:solidFill>
                <a:schemeClr val="accent5">
                  <a:lumMod val="75000"/>
                </a:schemeClr>
              </a:solidFill>
              <a:latin typeface="iCiel Simplifica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04600">
            <a:off x="4892665" y="657538"/>
            <a:ext cx="882670" cy="138293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344" y="4875401"/>
            <a:ext cx="263782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spc="300" dirty="0" err="1">
                <a:latin typeface="iCiel Simplifica" pitchFamily="2" charset="0"/>
              </a:rPr>
              <a:t>Gây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rạn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nứt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khối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đoàn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kết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xã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hội</a:t>
            </a:r>
            <a:endParaRPr lang="en-US" sz="2500" spc="300" dirty="0">
              <a:latin typeface="iCiel Simplifica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26904" y="5915486"/>
            <a:ext cx="43588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spc="300" dirty="0" err="1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Bị</a:t>
            </a:r>
            <a:r>
              <a:rPr lang="en-US" sz="2500" spc="300" dirty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đối</a:t>
            </a:r>
            <a:r>
              <a:rPr lang="en-US" sz="2500" spc="300" dirty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xử</a:t>
            </a:r>
            <a:r>
              <a:rPr lang="en-US" sz="2500" spc="300" dirty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tệ</a:t>
            </a:r>
            <a:r>
              <a:rPr lang="en-US" sz="2500" spc="300" dirty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bạc</a:t>
            </a:r>
            <a:r>
              <a:rPr lang="en-US" sz="2500" spc="300" dirty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, gay </a:t>
            </a:r>
            <a:r>
              <a:rPr lang="en-US" sz="2500" spc="300" dirty="0" err="1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gắt</a:t>
            </a:r>
            <a:r>
              <a:rPr lang="en-US" sz="2500" spc="300" dirty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, </a:t>
            </a:r>
            <a:r>
              <a:rPr lang="en-US" sz="2500" spc="300" dirty="0" err="1" smtClean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miệt</a:t>
            </a:r>
            <a:r>
              <a:rPr lang="en-US" sz="2500" spc="300" dirty="0" smtClean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chemeClr val="accent6">
                    <a:lumMod val="75000"/>
                  </a:schemeClr>
                </a:solidFill>
                <a:latin typeface="iCiel Simplifica" pitchFamily="2" charset="0"/>
              </a:rPr>
              <a:t>thị</a:t>
            </a:r>
            <a:endParaRPr lang="en-US" sz="2500" spc="300" dirty="0">
              <a:solidFill>
                <a:schemeClr val="accent6">
                  <a:lumMod val="75000"/>
                </a:schemeClr>
              </a:solidFill>
              <a:latin typeface="iCiel Simplifica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00800" y="4829234"/>
            <a:ext cx="169790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spc="300" dirty="0" err="1" smtClean="0">
                <a:latin typeface="iCiel Simplifica" pitchFamily="2" charset="0"/>
              </a:rPr>
              <a:t>Khó</a:t>
            </a:r>
            <a:r>
              <a:rPr lang="en-US" sz="2500" spc="300" dirty="0" smtClean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xin</a:t>
            </a:r>
            <a:r>
              <a:rPr lang="en-US" sz="2500" spc="300" dirty="0">
                <a:latin typeface="iCiel Simplifica" pitchFamily="2" charset="0"/>
              </a:rPr>
              <a:t> </a:t>
            </a:r>
            <a:r>
              <a:rPr lang="en-US" sz="2500" spc="300" dirty="0" err="1">
                <a:latin typeface="iCiel Simplifica" pitchFamily="2" charset="0"/>
              </a:rPr>
              <a:t>việc</a:t>
            </a:r>
            <a:endParaRPr lang="en-US" sz="2500" spc="300" dirty="0">
              <a:latin typeface="iCiel Simplif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7538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9744" y="1828800"/>
            <a:ext cx="6324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  <a:latin typeface="iCiel TALUHLA" pitchFamily="2" charset="0"/>
              </a:rPr>
              <a:t>VÌ VẬY CÁC BẠN ĐỪNG VỘI ĐÁNH GIÁ NGƯỜI KHÁC QUA VẺ BỀ NGOÀI NHÉ !</a:t>
            </a:r>
            <a:endParaRPr lang="en-US" sz="4400" b="1" dirty="0">
              <a:solidFill>
                <a:schemeClr val="accent2">
                  <a:lumMod val="75000"/>
                </a:schemeClr>
              </a:solidFill>
              <a:latin typeface="iCiel TALUHLA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267200"/>
            <a:ext cx="23145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7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" y="11806"/>
            <a:ext cx="4573073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20666480">
            <a:off x="3633891" y="2932960"/>
            <a:ext cx="17056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err="1" smtClean="0">
                <a:solidFill>
                  <a:schemeClr val="bg1">
                    <a:lumMod val="65000"/>
                  </a:schemeClr>
                </a:solidFill>
                <a:latin typeface="iCiel Simplifica" pitchFamily="2" charset="0"/>
              </a:rPr>
              <a:t>khác</a:t>
            </a:r>
            <a:endParaRPr lang="en-US" sz="8000" b="1" dirty="0">
              <a:solidFill>
                <a:schemeClr val="bg1">
                  <a:lumMod val="65000"/>
                </a:schemeClr>
              </a:solidFill>
              <a:latin typeface="iCiel Simplifica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9673" y="304800"/>
            <a:ext cx="3581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err="1" smtClean="0">
                <a:solidFill>
                  <a:schemeClr val="accent2">
                    <a:lumMod val="50000"/>
                  </a:schemeClr>
                </a:solidFill>
                <a:latin typeface="iCiel TALUHLA" pitchFamily="2" charset="0"/>
              </a:rPr>
              <a:t>Thành</a:t>
            </a:r>
            <a:r>
              <a:rPr lang="en-US" sz="8800" b="1" dirty="0" smtClean="0">
                <a:solidFill>
                  <a:schemeClr val="accent2">
                    <a:lumMod val="50000"/>
                  </a:schemeClr>
                </a:solidFill>
                <a:latin typeface="iCiel TALUHLA" pitchFamily="2" charset="0"/>
              </a:rPr>
              <a:t> </a:t>
            </a:r>
            <a:r>
              <a:rPr lang="en-US" sz="8800" b="1" dirty="0" err="1" smtClean="0">
                <a:solidFill>
                  <a:schemeClr val="accent2">
                    <a:lumMod val="50000"/>
                  </a:schemeClr>
                </a:solidFill>
                <a:latin typeface="iCiel TALUHLA" pitchFamily="2" charset="0"/>
              </a:rPr>
              <a:t>kiến</a:t>
            </a:r>
            <a:endParaRPr lang="en-US" sz="8800" b="1" dirty="0">
              <a:solidFill>
                <a:schemeClr val="accent2">
                  <a:lumMod val="50000"/>
                </a:schemeClr>
              </a:solidFill>
              <a:latin typeface="iCiel TALUHLA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00800" y="2949181"/>
            <a:ext cx="2743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err="1">
                <a:solidFill>
                  <a:srgbClr val="FF6600"/>
                </a:solidFill>
                <a:latin typeface="iCiel TALUHLA" pitchFamily="2" charset="0"/>
              </a:rPr>
              <a:t>Định</a:t>
            </a:r>
            <a:r>
              <a:rPr lang="en-US" sz="8800" b="1" dirty="0">
                <a:solidFill>
                  <a:srgbClr val="FF6600"/>
                </a:solidFill>
                <a:latin typeface="iCiel TALUHLA" pitchFamily="2" charset="0"/>
              </a:rPr>
              <a:t> </a:t>
            </a:r>
            <a:r>
              <a:rPr lang="en-US" sz="8800" b="1" dirty="0" err="1">
                <a:solidFill>
                  <a:srgbClr val="FF6600"/>
                </a:solidFill>
                <a:latin typeface="iCiel TALUHLA" pitchFamily="2" charset="0"/>
              </a:rPr>
              <a:t>kiến</a:t>
            </a:r>
            <a:endParaRPr lang="en-US" sz="8800" b="1" dirty="0">
              <a:solidFill>
                <a:srgbClr val="FF6600"/>
              </a:solidFill>
              <a:latin typeface="iCiel TALUHLA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FilmGrain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030204"/>
            <a:ext cx="2539498" cy="17247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13648" y="11806"/>
            <a:ext cx="1149352" cy="11033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7755" flipH="1">
            <a:off x="4788806" y="186162"/>
            <a:ext cx="840891" cy="8408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FilmGrai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7004"/>
            <a:ext cx="2067785" cy="2067785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 rot="8084707">
            <a:off x="4990465" y="3089031"/>
            <a:ext cx="990600" cy="704433"/>
          </a:xfrm>
          <a:prstGeom prst="arc">
            <a:avLst>
              <a:gd name="adj1" fmla="val 17808218"/>
              <a:gd name="adj2" fmla="val 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 rot="16952555">
            <a:off x="4698321" y="3033961"/>
            <a:ext cx="990600" cy="704433"/>
          </a:xfrm>
          <a:prstGeom prst="arc">
            <a:avLst>
              <a:gd name="adj1" fmla="val 17484594"/>
              <a:gd name="adj2" fmla="val 20809923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rot="7253991">
            <a:off x="2900348" y="3694467"/>
            <a:ext cx="990600" cy="704433"/>
          </a:xfrm>
          <a:prstGeom prst="arc">
            <a:avLst>
              <a:gd name="adj1" fmla="val 15611132"/>
              <a:gd name="adj2" fmla="val 19028829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/>
          <p:cNvSpPr/>
          <p:nvPr/>
        </p:nvSpPr>
        <p:spPr>
          <a:xfrm rot="18834664">
            <a:off x="2784285" y="3948525"/>
            <a:ext cx="990600" cy="704433"/>
          </a:xfrm>
          <a:prstGeom prst="arc">
            <a:avLst>
              <a:gd name="adj1" fmla="val 18259508"/>
              <a:gd name="adj2" fmla="val 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/>
          <p:cNvSpPr/>
          <p:nvPr/>
        </p:nvSpPr>
        <p:spPr>
          <a:xfrm rot="20188320">
            <a:off x="2660946" y="3274008"/>
            <a:ext cx="990600" cy="704433"/>
          </a:xfrm>
          <a:prstGeom prst="arc">
            <a:avLst>
              <a:gd name="adj1" fmla="val 17808218"/>
              <a:gd name="adj2" fmla="val 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/>
          <p:cNvSpPr/>
          <p:nvPr/>
        </p:nvSpPr>
        <p:spPr>
          <a:xfrm rot="17182553">
            <a:off x="4901766" y="3422838"/>
            <a:ext cx="990600" cy="704433"/>
          </a:xfrm>
          <a:prstGeom prst="arc">
            <a:avLst>
              <a:gd name="adj1" fmla="val 17808218"/>
              <a:gd name="adj2" fmla="val 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0672" y="5538485"/>
            <a:ext cx="3427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300" dirty="0" err="1" smtClean="0">
                <a:latin typeface="iCiel Simplifica" pitchFamily="2" charset="0"/>
              </a:rPr>
              <a:t>Một</a:t>
            </a:r>
            <a:r>
              <a:rPr lang="en-US" sz="2400" spc="300" dirty="0" smtClean="0">
                <a:latin typeface="iCiel Simplifica" pitchFamily="2" charset="0"/>
              </a:rPr>
              <a:t> </a:t>
            </a:r>
            <a:r>
              <a:rPr lang="en-US" sz="2400" spc="300" dirty="0" err="1" smtClean="0">
                <a:latin typeface="iCiel Simplifica" pitchFamily="2" charset="0"/>
              </a:rPr>
              <a:t>cái</a:t>
            </a:r>
            <a:r>
              <a:rPr lang="en-US" sz="2400" spc="300" dirty="0" smtClean="0">
                <a:latin typeface="iCiel Simplifica" pitchFamily="2" charset="0"/>
              </a:rPr>
              <a:t> </a:t>
            </a:r>
            <a:r>
              <a:rPr lang="en-US" sz="2400" spc="300" dirty="0" err="1" smtClean="0">
                <a:latin typeface="iCiel Simplifica" pitchFamily="2" charset="0"/>
              </a:rPr>
              <a:t>nhìn</a:t>
            </a:r>
            <a:r>
              <a:rPr lang="en-US" sz="2400" spc="300" dirty="0" smtClean="0">
                <a:latin typeface="iCiel Simplifica" pitchFamily="2" charset="0"/>
              </a:rPr>
              <a:t>, </a:t>
            </a:r>
            <a:r>
              <a:rPr lang="en-US" sz="2400" spc="300" dirty="0" err="1" smtClean="0">
                <a:latin typeface="iCiel Simplifica" pitchFamily="2" charset="0"/>
              </a:rPr>
              <a:t>quan</a:t>
            </a:r>
            <a:r>
              <a:rPr lang="en-US" sz="2400" spc="300" dirty="0" smtClean="0">
                <a:latin typeface="iCiel Simplifica" pitchFamily="2" charset="0"/>
              </a:rPr>
              <a:t> </a:t>
            </a:r>
            <a:r>
              <a:rPr lang="en-US" sz="2400" spc="300" dirty="0" err="1" smtClean="0">
                <a:latin typeface="iCiel Simplifica" pitchFamily="2" charset="0"/>
              </a:rPr>
              <a:t>điểm</a:t>
            </a:r>
            <a:r>
              <a:rPr lang="en-US" sz="2400" spc="300" dirty="0" smtClean="0">
                <a:latin typeface="iCiel Simplifica" pitchFamily="2" charset="0"/>
              </a:rPr>
              <a:t> </a:t>
            </a:r>
            <a:r>
              <a:rPr lang="en-US" sz="2400" spc="300" dirty="0" err="1" smtClean="0">
                <a:latin typeface="iCiel Simplifica" pitchFamily="2" charset="0"/>
              </a:rPr>
              <a:t>của</a:t>
            </a:r>
            <a:r>
              <a:rPr lang="en-US" sz="2400" spc="300" dirty="0" smtClean="0">
                <a:latin typeface="iCiel Simplifica" pitchFamily="2" charset="0"/>
              </a:rPr>
              <a:t> 1 </a:t>
            </a:r>
            <a:r>
              <a:rPr lang="en-US" sz="2400" spc="300" dirty="0" err="1" smtClean="0">
                <a:latin typeface="iCiel Simplifica" pitchFamily="2" charset="0"/>
              </a:rPr>
              <a:t>cá</a:t>
            </a:r>
            <a:r>
              <a:rPr lang="en-US" sz="2400" spc="300" dirty="0" smtClean="0">
                <a:latin typeface="iCiel Simplifica" pitchFamily="2" charset="0"/>
              </a:rPr>
              <a:t> </a:t>
            </a:r>
            <a:r>
              <a:rPr lang="en-US" sz="2400" spc="300" dirty="0" err="1" smtClean="0">
                <a:latin typeface="iCiel Simplifica" pitchFamily="2" charset="0"/>
              </a:rPr>
              <a:t>nhân</a:t>
            </a:r>
            <a:r>
              <a:rPr lang="en-US" sz="2400" spc="300" dirty="0" smtClean="0">
                <a:latin typeface="iCiel Simplifica" pitchFamily="2" charset="0"/>
              </a:rPr>
              <a:t> </a:t>
            </a:r>
            <a:r>
              <a:rPr lang="en-US" sz="2400" spc="300" dirty="0" err="1" smtClean="0">
                <a:latin typeface="iCiel Simplifica" pitchFamily="2" charset="0"/>
              </a:rPr>
              <a:t>về</a:t>
            </a:r>
            <a:r>
              <a:rPr lang="en-US" sz="2400" spc="300" dirty="0" smtClean="0">
                <a:latin typeface="iCiel Simplifica" pitchFamily="2" charset="0"/>
              </a:rPr>
              <a:t> 1 </a:t>
            </a:r>
            <a:r>
              <a:rPr lang="en-US" sz="2400" spc="300" dirty="0" err="1" smtClean="0">
                <a:latin typeface="iCiel Simplifica" pitchFamily="2" charset="0"/>
              </a:rPr>
              <a:t>sự</a:t>
            </a:r>
            <a:r>
              <a:rPr lang="en-US" sz="2400" spc="300" dirty="0" smtClean="0">
                <a:latin typeface="iCiel Simplifica" pitchFamily="2" charset="0"/>
              </a:rPr>
              <a:t> </a:t>
            </a:r>
            <a:r>
              <a:rPr lang="en-US" sz="2400" spc="300" dirty="0" err="1" smtClean="0">
                <a:latin typeface="iCiel Simplifica" pitchFamily="2" charset="0"/>
              </a:rPr>
              <a:t>việc</a:t>
            </a:r>
            <a:r>
              <a:rPr lang="en-US" sz="2400" spc="300" dirty="0" smtClean="0">
                <a:latin typeface="iCiel Simplifica" pitchFamily="2" charset="0"/>
              </a:rPr>
              <a:t> </a:t>
            </a:r>
            <a:r>
              <a:rPr lang="en-US" sz="2400" spc="300" dirty="0" err="1" smtClean="0">
                <a:latin typeface="iCiel Simplifica" pitchFamily="2" charset="0"/>
              </a:rPr>
              <a:t>nào</a:t>
            </a:r>
            <a:r>
              <a:rPr lang="en-US" sz="2400" spc="300" dirty="0" smtClean="0">
                <a:latin typeface="iCiel Simplifica" pitchFamily="2" charset="0"/>
              </a:rPr>
              <a:t> </a:t>
            </a:r>
            <a:r>
              <a:rPr lang="en-US" sz="2400" spc="300" dirty="0" err="1" smtClean="0">
                <a:latin typeface="iCiel Simplifica" pitchFamily="2" charset="0"/>
              </a:rPr>
              <a:t>đó</a:t>
            </a:r>
            <a:endParaRPr lang="en-US" sz="2400" spc="300" dirty="0">
              <a:latin typeface="iCiel Simplifica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08502" y="5528101"/>
            <a:ext cx="4335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300" dirty="0" err="1" smtClean="0">
                <a:latin typeface="iCiel Simplifica" pitchFamily="2" charset="0"/>
              </a:rPr>
              <a:t>Cái</a:t>
            </a:r>
            <a:r>
              <a:rPr lang="en-US" sz="2400" spc="300" dirty="0" smtClean="0">
                <a:latin typeface="iCiel Simplifica" pitchFamily="2" charset="0"/>
              </a:rPr>
              <a:t> </a:t>
            </a:r>
            <a:r>
              <a:rPr lang="en-US" sz="2400" spc="300" dirty="0" err="1">
                <a:latin typeface="iCiel Simplifica" pitchFamily="2" charset="0"/>
              </a:rPr>
              <a:t>nhìn</a:t>
            </a:r>
            <a:r>
              <a:rPr lang="en-US" sz="2400" spc="300" dirty="0">
                <a:latin typeface="iCiel Simplifica" pitchFamily="2" charset="0"/>
              </a:rPr>
              <a:t>, </a:t>
            </a:r>
            <a:r>
              <a:rPr lang="en-US" sz="2400" spc="300" dirty="0" err="1">
                <a:latin typeface="iCiel Simplifica" pitchFamily="2" charset="0"/>
              </a:rPr>
              <a:t>quan</a:t>
            </a:r>
            <a:r>
              <a:rPr lang="en-US" sz="2400" spc="300" dirty="0">
                <a:latin typeface="iCiel Simplifica" pitchFamily="2" charset="0"/>
              </a:rPr>
              <a:t> </a:t>
            </a:r>
            <a:r>
              <a:rPr lang="en-US" sz="2400" spc="300" dirty="0" err="1" smtClean="0">
                <a:latin typeface="iCiel Simplifica" pitchFamily="2" charset="0"/>
              </a:rPr>
              <a:t>điểm</a:t>
            </a:r>
            <a:r>
              <a:rPr lang="en-US" sz="2400" spc="300" dirty="0" smtClean="0">
                <a:latin typeface="iCiel Simplifica" pitchFamily="2" charset="0"/>
              </a:rPr>
              <a:t> </a:t>
            </a:r>
            <a:r>
              <a:rPr lang="en-US" sz="2400" spc="300" dirty="0" err="1" smtClean="0">
                <a:latin typeface="iCiel Simplifica" pitchFamily="2" charset="0"/>
              </a:rPr>
              <a:t>của</a:t>
            </a:r>
            <a:r>
              <a:rPr lang="en-US" sz="2400" spc="300" dirty="0" smtClean="0">
                <a:latin typeface="iCiel Simplifica" pitchFamily="2" charset="0"/>
              </a:rPr>
              <a:t> </a:t>
            </a:r>
            <a:r>
              <a:rPr lang="en-US" sz="2400" spc="300" dirty="0" err="1" smtClean="0">
                <a:latin typeface="iCiel Simplifica" pitchFamily="2" charset="0"/>
              </a:rPr>
              <a:t>nhiều</a:t>
            </a:r>
            <a:r>
              <a:rPr lang="en-US" sz="2400" spc="300" dirty="0" smtClean="0">
                <a:latin typeface="iCiel Simplifica" pitchFamily="2" charset="0"/>
              </a:rPr>
              <a:t> </a:t>
            </a:r>
            <a:r>
              <a:rPr lang="en-US" sz="2400" spc="300" dirty="0" err="1" smtClean="0">
                <a:latin typeface="iCiel Simplifica" pitchFamily="2" charset="0"/>
              </a:rPr>
              <a:t>người</a:t>
            </a:r>
            <a:r>
              <a:rPr lang="en-US" sz="2400" spc="300" dirty="0" smtClean="0">
                <a:latin typeface="iCiel Simplifica" pitchFamily="2" charset="0"/>
              </a:rPr>
              <a:t> </a:t>
            </a:r>
            <a:r>
              <a:rPr lang="en-US" sz="2400" spc="300" dirty="0" err="1" smtClean="0">
                <a:latin typeface="iCiel Simplifica" pitchFamily="2" charset="0"/>
              </a:rPr>
              <a:t>trong</a:t>
            </a:r>
            <a:r>
              <a:rPr lang="en-US" sz="2400" spc="300" dirty="0" smtClean="0">
                <a:latin typeface="iCiel Simplifica" pitchFamily="2" charset="0"/>
              </a:rPr>
              <a:t> </a:t>
            </a:r>
            <a:r>
              <a:rPr lang="en-US" sz="2400" spc="300" dirty="0" err="1" smtClean="0">
                <a:latin typeface="iCiel Simplifica" pitchFamily="2" charset="0"/>
              </a:rPr>
              <a:t>xã</a:t>
            </a:r>
            <a:r>
              <a:rPr lang="en-US" sz="2400" spc="300" dirty="0" smtClean="0">
                <a:latin typeface="iCiel Simplifica" pitchFamily="2" charset="0"/>
              </a:rPr>
              <a:t> </a:t>
            </a:r>
            <a:r>
              <a:rPr lang="en-US" sz="2400" spc="300" dirty="0" err="1" smtClean="0">
                <a:latin typeface="iCiel Simplifica" pitchFamily="2" charset="0"/>
              </a:rPr>
              <a:t>hội</a:t>
            </a:r>
            <a:r>
              <a:rPr lang="en-US" sz="2400" spc="300" dirty="0" smtClean="0">
                <a:latin typeface="iCiel Simplifica" pitchFamily="2" charset="0"/>
              </a:rPr>
              <a:t>, 1 </a:t>
            </a:r>
            <a:r>
              <a:rPr lang="en-US" sz="2400" spc="300" dirty="0" err="1" smtClean="0">
                <a:latin typeface="iCiel Simplifica" pitchFamily="2" charset="0"/>
              </a:rPr>
              <a:t>giai</a:t>
            </a:r>
            <a:r>
              <a:rPr lang="en-US" sz="2400" spc="300" dirty="0" smtClean="0">
                <a:latin typeface="iCiel Simplifica" pitchFamily="2" charset="0"/>
              </a:rPr>
              <a:t> </a:t>
            </a:r>
            <a:r>
              <a:rPr lang="en-US" sz="2400" spc="300" dirty="0" err="1" smtClean="0">
                <a:latin typeface="iCiel Simplifica" pitchFamily="2" charset="0"/>
              </a:rPr>
              <a:t>cấp</a:t>
            </a:r>
            <a:r>
              <a:rPr lang="en-US" sz="2400" spc="300" dirty="0" smtClean="0">
                <a:latin typeface="iCiel Simplifica" pitchFamily="2" charset="0"/>
              </a:rPr>
              <a:t> </a:t>
            </a:r>
            <a:r>
              <a:rPr lang="en-US" sz="2400" spc="300" dirty="0" err="1" smtClean="0">
                <a:latin typeface="iCiel Simplifica" pitchFamily="2" charset="0"/>
              </a:rPr>
              <a:t>về</a:t>
            </a:r>
            <a:r>
              <a:rPr lang="en-US" sz="2400" spc="300" dirty="0" smtClean="0">
                <a:latin typeface="iCiel Simplifica" pitchFamily="2" charset="0"/>
              </a:rPr>
              <a:t> </a:t>
            </a:r>
            <a:r>
              <a:rPr lang="en-US" sz="2400" spc="300" dirty="0" err="1" smtClean="0">
                <a:latin typeface="iCiel Simplifica" pitchFamily="2" charset="0"/>
              </a:rPr>
              <a:t>sự</a:t>
            </a:r>
            <a:r>
              <a:rPr lang="en-US" sz="2400" spc="300" dirty="0" smtClean="0">
                <a:latin typeface="iCiel Simplifica" pitchFamily="2" charset="0"/>
              </a:rPr>
              <a:t> </a:t>
            </a:r>
            <a:r>
              <a:rPr lang="en-US" sz="2400" spc="300" dirty="0" err="1" smtClean="0">
                <a:latin typeface="iCiel Simplifica" pitchFamily="2" charset="0"/>
              </a:rPr>
              <a:t>việc</a:t>
            </a:r>
            <a:r>
              <a:rPr lang="en-US" sz="2400" spc="300" dirty="0" smtClean="0">
                <a:latin typeface="iCiel Simplifica" pitchFamily="2" charset="0"/>
              </a:rPr>
              <a:t> </a:t>
            </a:r>
            <a:r>
              <a:rPr lang="en-US" sz="2400" spc="300" dirty="0" err="1" smtClean="0">
                <a:latin typeface="iCiel Simplifica" pitchFamily="2" charset="0"/>
              </a:rPr>
              <a:t>nào</a:t>
            </a:r>
            <a:r>
              <a:rPr lang="en-US" sz="2400" spc="300" dirty="0" smtClean="0">
                <a:latin typeface="iCiel Simplifica" pitchFamily="2" charset="0"/>
              </a:rPr>
              <a:t> </a:t>
            </a:r>
            <a:r>
              <a:rPr lang="en-US" sz="2400" spc="300" dirty="0" err="1" smtClean="0">
                <a:latin typeface="iCiel Simplifica" pitchFamily="2" charset="0"/>
              </a:rPr>
              <a:t>đó</a:t>
            </a:r>
            <a:endParaRPr lang="en-US" sz="2400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-546534" y="2054244"/>
            <a:ext cx="10210800" cy="23622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5000" b="1" dirty="0" smtClean="0">
                <a:solidFill>
                  <a:srgbClr val="002060"/>
                </a:solidFill>
                <a:latin typeface="iCiel TALUHLA" pitchFamily="2" charset="0"/>
              </a:rPr>
              <a:t>TIÊU CỰC</a:t>
            </a:r>
            <a:endParaRPr lang="en-US" sz="15000" b="1" dirty="0">
              <a:solidFill>
                <a:srgbClr val="002060"/>
              </a:solidFill>
              <a:latin typeface="iCiel TALUHLA" pitchFamily="2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7275">
            <a:off x="3583291" y="4576551"/>
            <a:ext cx="1676400" cy="1676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91" y="4424151"/>
            <a:ext cx="1676400" cy="1676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00125">
            <a:off x="6874917" y="4576551"/>
            <a:ext cx="1676400" cy="1676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66" y="304800"/>
            <a:ext cx="1676400" cy="1676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0029">
            <a:off x="268227" y="194686"/>
            <a:ext cx="1676400" cy="1676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1064">
            <a:off x="7206491" y="276983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2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6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2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8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4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0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4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5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5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" presetClass="exit" presetSubtype="4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0" dur="4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4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3" grpId="0"/>
      <p:bldP spid="3" grpId="1"/>
      <p:bldP spid="3" grpId="2"/>
      <p:bldP spid="4" grpId="0"/>
      <p:bldP spid="4" grpId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2" grpId="3" animBg="1"/>
      <p:bldP spid="23" grpId="0" animBg="1"/>
      <p:bldP spid="23" grpId="1" animBg="1"/>
      <p:bldP spid="23" grpId="2" animBg="1"/>
      <p:bldP spid="23" grpId="3" animBg="1"/>
      <p:bldP spid="25" grpId="0"/>
      <p:bldP spid="25" grpId="1"/>
      <p:bldP spid="28" grpId="0"/>
      <p:bldP spid="28" grpId="1"/>
      <p:bldP spid="2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685800"/>
            <a:ext cx="9496396" cy="63246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53000" y="480413"/>
            <a:ext cx="2819400" cy="2676261"/>
          </a:xfrm>
        </p:spPr>
      </p:pic>
      <p:sp>
        <p:nvSpPr>
          <p:cNvPr id="8" name="TextBox 7"/>
          <p:cNvSpPr txBox="1"/>
          <p:nvPr/>
        </p:nvSpPr>
        <p:spPr>
          <a:xfrm>
            <a:off x="5867400" y="1311062"/>
            <a:ext cx="1637071" cy="527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300" dirty="0" smtClean="0">
                <a:solidFill>
                  <a:schemeClr val="bg1"/>
                </a:solidFill>
                <a:latin typeface="iCiel Simplifica" pitchFamily="2" charset="0"/>
              </a:rPr>
              <a:t>The end</a:t>
            </a:r>
            <a:endParaRPr lang="en-US" sz="2800" b="1" spc="300" dirty="0">
              <a:solidFill>
                <a:schemeClr val="bg1"/>
              </a:solidFill>
              <a:latin typeface="iCiel Simplif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81187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 err="1" smtClean="0"/>
              <a:t>Nguồn</a:t>
            </a:r>
            <a:r>
              <a:rPr lang="en-US" sz="2000" dirty="0" smtClean="0"/>
              <a:t>:</a:t>
            </a:r>
          </a:p>
          <a:p>
            <a:r>
              <a:rPr lang="en-US" sz="2000" dirty="0">
                <a:hlinkClick r:id="rId2"/>
              </a:rPr>
              <a:t>http://w88pro.com/ban-co-biet-nguoi-sai-gon-nghi-the-nao-ve-nguoi-ha-noi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 smtClean="0"/>
          </a:p>
          <a:p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radiotiengnuoctoi.com/a982/cam-nhan-cua-mot-nguoi-ha-noi-ve-nguoi-sai-gon</a:t>
            </a:r>
            <a:r>
              <a:rPr lang="en-US" sz="2000" dirty="0" smtClean="0"/>
              <a:t> </a:t>
            </a:r>
          </a:p>
          <a:p>
            <a:r>
              <a:rPr lang="en-US" sz="2000" u="sng" dirty="0">
                <a:hlinkClick r:id="rId4"/>
              </a:rPr>
              <a:t>http://hoilhpn.org.vn/NewsDetail.asp?Catid=113&amp;NewsId=12711&amp;lang=VN</a:t>
            </a:r>
            <a:endParaRPr lang="en-US" sz="2000" dirty="0"/>
          </a:p>
          <a:p>
            <a:r>
              <a:rPr lang="en-US" sz="2000" u="sng" dirty="0">
                <a:hlinkClick r:id="rId5"/>
              </a:rPr>
              <a:t>http://www.hoinongdan.org.vn/sitepages/news/1145/44207/hau-qua-cua-dinh-kien-gioi-doi-voi-nam-gioi</a:t>
            </a:r>
            <a:endParaRPr lang="en-US" sz="2000" dirty="0"/>
          </a:p>
          <a:p>
            <a:r>
              <a:rPr lang="en-US" sz="2000" u="sng" dirty="0">
                <a:hlinkClick r:id="rId6"/>
              </a:rPr>
              <a:t>http://www.baovinhlong.com.vn/xa-hoi/201311/nhan-ngay-the-gioi-phong-chong-hivaids-xoa-bo-dinh-kien-xa-hoi-ve-hivaids-2559378/#.WQ8aYhig_IU</a:t>
            </a:r>
            <a:endParaRPr lang="en-US" sz="2000" dirty="0"/>
          </a:p>
          <a:p>
            <a:r>
              <a:rPr lang="en-US" sz="2000" u="sng" dirty="0">
                <a:hlinkClick r:id="rId7"/>
              </a:rPr>
              <a:t>http://cit.udn.vn/Tin_tuc.aspx?p=articles&amp;news=351&amp;title=title</a:t>
            </a:r>
            <a:endParaRPr lang="en-US" sz="2000" dirty="0"/>
          </a:p>
          <a:p>
            <a:r>
              <a:rPr lang="en-US" sz="2000" u="sng" dirty="0">
                <a:hlinkClick r:id="rId8"/>
              </a:rPr>
              <a:t>http://vietnamnet.vn/vn/kinh-doanh/nhuc-nhoi-chuyen-ki-thi-vung-mien-181259.html</a:t>
            </a:r>
            <a:endParaRPr lang="en-US" sz="2000" dirty="0"/>
          </a:p>
          <a:p>
            <a:r>
              <a:rPr lang="en-US" sz="2000" u="sng" dirty="0">
                <a:hlinkClick r:id="rId9"/>
              </a:rPr>
              <a:t>http://www.songtre.com.vn/news/dien-dan/ky-thi-vung-mien-trong-xa-hoi-nguyen-nhan-do-dau-51-7872.html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742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09800"/>
            <a:ext cx="7271441" cy="23568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62" y="4566634"/>
            <a:ext cx="7266755" cy="22913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69877" y="2255948"/>
            <a:ext cx="113168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 smtClean="0">
                <a:solidFill>
                  <a:srgbClr val="FF9999"/>
                </a:solidFill>
                <a:latin typeface="iCiel TALUHLA" pitchFamily="2" charset="0"/>
              </a:rPr>
              <a:t>2</a:t>
            </a:r>
            <a:endParaRPr lang="en-US" sz="15000" dirty="0">
              <a:solidFill>
                <a:srgbClr val="FF9999"/>
              </a:solidFill>
              <a:latin typeface="iCiel TALUHLA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37651" y="4561268"/>
            <a:ext cx="10562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Ciel TALUHLA" pitchFamily="2" charset="0"/>
              </a:rPr>
              <a:t>3</a:t>
            </a:r>
            <a:endParaRPr lang="en-US" sz="15000" dirty="0">
              <a:solidFill>
                <a:schemeClr val="tx1">
                  <a:lumMod val="65000"/>
                  <a:lumOff val="35000"/>
                </a:schemeClr>
              </a:solidFill>
              <a:latin typeface="iCiel TALUHLA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4969" y="2748431"/>
            <a:ext cx="5181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dirty="0" err="1" smtClean="0">
                <a:latin typeface="iCiel Simplifica" pitchFamily="2" charset="0"/>
              </a:rPr>
              <a:t>Ảnh</a:t>
            </a:r>
            <a:r>
              <a:rPr lang="en-US" sz="4000" spc="300" dirty="0" smtClean="0">
                <a:latin typeface="iCiel Simplifica" pitchFamily="2" charset="0"/>
              </a:rPr>
              <a:t> </a:t>
            </a:r>
            <a:r>
              <a:rPr lang="en-US" sz="4000" spc="300" dirty="0" err="1" smtClean="0">
                <a:latin typeface="iCiel Simplifica" pitchFamily="2" charset="0"/>
              </a:rPr>
              <a:t>hưởng</a:t>
            </a:r>
            <a:r>
              <a:rPr lang="en-US" sz="4000" spc="300" dirty="0" smtClean="0">
                <a:latin typeface="iCiel Simplifica" pitchFamily="2" charset="0"/>
              </a:rPr>
              <a:t> </a:t>
            </a:r>
            <a:r>
              <a:rPr lang="en-US" sz="4000" spc="300" dirty="0" err="1" smtClean="0">
                <a:latin typeface="iCiel Simplifica" pitchFamily="2" charset="0"/>
              </a:rPr>
              <a:t>đến</a:t>
            </a:r>
            <a:r>
              <a:rPr lang="en-US" sz="4000" spc="300" dirty="0" smtClean="0">
                <a:latin typeface="iCiel Simplifica" pitchFamily="2" charset="0"/>
              </a:rPr>
              <a:t> </a:t>
            </a:r>
            <a:r>
              <a:rPr lang="en-US" sz="4000" spc="300" dirty="0" err="1" smtClean="0">
                <a:solidFill>
                  <a:srgbClr val="FF0000"/>
                </a:solidFill>
                <a:latin typeface="iCiel Simplifica" pitchFamily="2" charset="0"/>
              </a:rPr>
              <a:t>suy</a:t>
            </a:r>
            <a:r>
              <a:rPr lang="en-US" sz="4000" spc="300" dirty="0" smtClean="0">
                <a:solidFill>
                  <a:srgbClr val="FF0000"/>
                </a:solidFill>
                <a:latin typeface="iCiel Simplifica" pitchFamily="2" charset="0"/>
              </a:rPr>
              <a:t> </a:t>
            </a:r>
            <a:r>
              <a:rPr lang="en-US" sz="4000" spc="300" dirty="0" err="1" smtClean="0">
                <a:solidFill>
                  <a:srgbClr val="FF0000"/>
                </a:solidFill>
                <a:latin typeface="iCiel Simplifica" pitchFamily="2" charset="0"/>
              </a:rPr>
              <a:t>nghĩ</a:t>
            </a:r>
            <a:r>
              <a:rPr lang="en-US" sz="4000" spc="300" dirty="0" smtClean="0">
                <a:solidFill>
                  <a:srgbClr val="FF0000"/>
                </a:solidFill>
                <a:latin typeface="iCiel Simplifica" pitchFamily="2" charset="0"/>
              </a:rPr>
              <a:t> </a:t>
            </a:r>
            <a:r>
              <a:rPr lang="en-US" sz="4000" spc="300" dirty="0" err="1" smtClean="0">
                <a:latin typeface="iCiel Simplifica" pitchFamily="2" charset="0"/>
              </a:rPr>
              <a:t>của</a:t>
            </a:r>
            <a:r>
              <a:rPr lang="en-US" sz="4000" spc="300" dirty="0" smtClean="0">
                <a:latin typeface="iCiel Simplifica" pitchFamily="2" charset="0"/>
              </a:rPr>
              <a:t> con </a:t>
            </a:r>
            <a:r>
              <a:rPr lang="en-US" sz="4000" spc="300" dirty="0" err="1" smtClean="0">
                <a:latin typeface="iCiel Simplifica" pitchFamily="2" charset="0"/>
              </a:rPr>
              <a:t>người</a:t>
            </a:r>
            <a:r>
              <a:rPr lang="en-US" sz="4000" spc="300" dirty="0" smtClean="0">
                <a:latin typeface="iCiel Simplifica" pitchFamily="2" charset="0"/>
              </a:rPr>
              <a:t> </a:t>
            </a:r>
            <a:r>
              <a:rPr lang="en-US" sz="4000" spc="300" dirty="0" err="1" smtClean="0">
                <a:latin typeface="iCiel Simplifica" pitchFamily="2" charset="0"/>
              </a:rPr>
              <a:t>như</a:t>
            </a:r>
            <a:r>
              <a:rPr lang="en-US" sz="4000" spc="300" dirty="0" smtClean="0">
                <a:latin typeface="iCiel Simplifica" pitchFamily="2" charset="0"/>
              </a:rPr>
              <a:t> </a:t>
            </a:r>
            <a:r>
              <a:rPr lang="en-US" sz="4000" spc="300" dirty="0" err="1" smtClean="0">
                <a:latin typeface="iCiel Simplifica" pitchFamily="2" charset="0"/>
              </a:rPr>
              <a:t>thế</a:t>
            </a:r>
            <a:r>
              <a:rPr lang="en-US" sz="4000" spc="300" dirty="0" smtClean="0">
                <a:latin typeface="iCiel Simplifica" pitchFamily="2" charset="0"/>
              </a:rPr>
              <a:t> </a:t>
            </a:r>
            <a:r>
              <a:rPr lang="en-US" sz="4000" spc="300" dirty="0" err="1" smtClean="0">
                <a:latin typeface="iCiel Simplifica" pitchFamily="2" charset="0"/>
              </a:rPr>
              <a:t>nào</a:t>
            </a:r>
            <a:r>
              <a:rPr lang="en-US" sz="4000" spc="300" dirty="0" smtClean="0">
                <a:latin typeface="iCiel Simplifica" pitchFamily="2" charset="0"/>
              </a:rPr>
              <a:t> ?</a:t>
            </a:r>
            <a:endParaRPr lang="en-US" sz="4000" spc="300" dirty="0">
              <a:latin typeface="iCiel Simplifica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97230" y="5323268"/>
            <a:ext cx="3050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dirty="0" err="1" smtClean="0">
                <a:latin typeface="iCiel Simplifica" pitchFamily="2" charset="0"/>
              </a:rPr>
              <a:t>Tác</a:t>
            </a:r>
            <a:r>
              <a:rPr lang="en-US" sz="4000" spc="300" dirty="0" smtClean="0">
                <a:latin typeface="iCiel Simplifica" pitchFamily="2" charset="0"/>
              </a:rPr>
              <a:t> </a:t>
            </a:r>
            <a:r>
              <a:rPr lang="en-US" sz="4000" spc="300" dirty="0" err="1" smtClean="0">
                <a:latin typeface="iCiel Simplifica" pitchFamily="2" charset="0"/>
              </a:rPr>
              <a:t>hại</a:t>
            </a:r>
            <a:endParaRPr lang="en-US" sz="4000" spc="300" dirty="0" smtClean="0">
              <a:latin typeface="iCiel Simplifica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5400000">
            <a:off x="5017413" y="2921168"/>
            <a:ext cx="624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4000" dirty="0" smtClean="0">
                <a:solidFill>
                  <a:schemeClr val="accent6">
                    <a:lumMod val="75000"/>
                  </a:schemeClr>
                </a:solidFill>
                <a:latin typeface="iCiel TALUHLA" pitchFamily="2" charset="0"/>
              </a:rPr>
              <a:t>BỐ CỤC</a:t>
            </a:r>
            <a:endParaRPr lang="en-US" sz="6000" b="1" spc="4000" dirty="0">
              <a:solidFill>
                <a:schemeClr val="accent6">
                  <a:lumMod val="75000"/>
                </a:schemeClr>
              </a:solidFill>
              <a:latin typeface="iCiel TALUHLA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0360">
            <a:off x="-100400" y="3193255"/>
            <a:ext cx="1294498" cy="12944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20" y="5334000"/>
            <a:ext cx="1380096" cy="138009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5638800" y="5029200"/>
            <a:ext cx="173907" cy="304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234368" y="4876800"/>
            <a:ext cx="0" cy="304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593265" y="5085008"/>
            <a:ext cx="256280" cy="304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35" y="0"/>
            <a:ext cx="7268028" cy="2209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43540" y="38010"/>
            <a:ext cx="13580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iCiel TALUHLA" pitchFamily="2" charset="0"/>
              </a:rPr>
              <a:t>1</a:t>
            </a:r>
            <a:endParaRPr lang="en-US" sz="15000" dirty="0">
              <a:solidFill>
                <a:schemeClr val="accent6">
                  <a:lumMod val="60000"/>
                  <a:lumOff val="40000"/>
                </a:schemeClr>
              </a:solidFill>
              <a:latin typeface="iCiel TALUHLA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04593" y="443180"/>
            <a:ext cx="3629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dirty="0" err="1" smtClean="0">
                <a:solidFill>
                  <a:schemeClr val="bg1"/>
                </a:solidFill>
                <a:latin typeface="iCiel Simplifica" pitchFamily="2" charset="0"/>
              </a:rPr>
              <a:t>Nguyên</a:t>
            </a:r>
            <a:r>
              <a:rPr lang="en-US" sz="4000" spc="3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z="4000" spc="300" dirty="0" err="1" smtClean="0">
                <a:solidFill>
                  <a:schemeClr val="bg1"/>
                </a:solidFill>
                <a:latin typeface="iCiel Simplifica" pitchFamily="2" charset="0"/>
              </a:rPr>
              <a:t>nhân</a:t>
            </a:r>
            <a:r>
              <a:rPr lang="en-US" sz="4000" spc="3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z="4000" spc="300" dirty="0" err="1" smtClean="0">
                <a:solidFill>
                  <a:schemeClr val="bg1"/>
                </a:solidFill>
                <a:latin typeface="iCiel Simplifica" pitchFamily="2" charset="0"/>
              </a:rPr>
              <a:t>tạo</a:t>
            </a:r>
            <a:r>
              <a:rPr lang="en-US" sz="4000" spc="3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z="4000" spc="300" dirty="0" err="1" smtClean="0">
                <a:solidFill>
                  <a:schemeClr val="bg1"/>
                </a:solidFill>
                <a:latin typeface="iCiel Simplifica" pitchFamily="2" charset="0"/>
              </a:rPr>
              <a:t>nên</a:t>
            </a:r>
            <a:r>
              <a:rPr lang="en-US" sz="4000" spc="300" dirty="0" smtClean="0">
                <a:solidFill>
                  <a:schemeClr val="bg1"/>
                </a:solidFill>
                <a:latin typeface="iCiel Simplifica" pitchFamily="2" charset="0"/>
              </a:rPr>
              <a:t> “</a:t>
            </a:r>
            <a:r>
              <a:rPr lang="en-US" sz="4000" spc="300" dirty="0" err="1" smtClean="0">
                <a:solidFill>
                  <a:schemeClr val="bg1"/>
                </a:solidFill>
                <a:latin typeface="iCiel Simplifica" pitchFamily="2" charset="0"/>
              </a:rPr>
              <a:t>Thành</a:t>
            </a:r>
            <a:r>
              <a:rPr lang="en-US" sz="4000" spc="3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z="4000" spc="300" dirty="0" err="1" smtClean="0">
                <a:solidFill>
                  <a:schemeClr val="bg1"/>
                </a:solidFill>
                <a:latin typeface="iCiel Simplifica" pitchFamily="2" charset="0"/>
              </a:rPr>
              <a:t>Kiến</a:t>
            </a:r>
            <a:r>
              <a:rPr lang="en-US" sz="4000" spc="300" dirty="0" smtClean="0">
                <a:solidFill>
                  <a:schemeClr val="bg1"/>
                </a:solidFill>
                <a:latin typeface="iCiel Simplifica" pitchFamily="2" charset="0"/>
              </a:rPr>
              <a:t>”</a:t>
            </a:r>
            <a:endParaRPr lang="en-US" sz="4000" spc="300" dirty="0">
              <a:solidFill>
                <a:schemeClr val="bg1"/>
              </a:solidFill>
              <a:latin typeface="iCiel Simplifica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06" y="228599"/>
            <a:ext cx="1752601" cy="175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7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47086E-6 L -0.08767 -0.04001 C -0.10607 -0.04903 -0.1335 -0.05389 -0.16215 -0.05389 C -0.19479 -0.05389 -0.221 -0.04903 -0.23941 -0.04001 L -0.32691 1.47086E-6 " pathEditMode="relative" rAng="0" ptsTypes="FffFF">
                                      <p:cBhvr>
                                        <p:cTn id="2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54" y="-27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393 L 0.07882 -0.04117 C 0.09531 -0.04949 0.11996 -0.05389 0.14566 -0.05389 C 0.17517 -0.05389 0.19861 -0.04949 0.2151 -0.04117 L 0.2941 -0.00393 " pathEditMode="relative" rAng="0" ptsTypes="FffFF">
                                      <p:cBhvr>
                                        <p:cTn id="4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05" y="-24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0439 L -0.0809 -0.03908 C -0.09774 -0.0488 -0.12309 -0.05389 -0.14931 -0.05389 C -0.17952 -0.05389 -0.20347 -0.0488 -0.22031 -0.03908 L -0.30087 0.00439 " pathEditMode="relative" rAng="0" ptsTypes="FffFF">
                                      <p:cBhvr>
                                        <p:cTn id="6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52" y="-2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2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3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7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8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2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3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4" grpId="0"/>
      <p:bldP spid="2" grpId="0"/>
      <p:bldP spid="6" grpId="0"/>
      <p:bldP spid="32" grpId="0"/>
      <p:bldP spid="32" grpId="1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1981200"/>
            <a:ext cx="9220200" cy="2895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4476" y="2819400"/>
            <a:ext cx="13580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iCiel TALUHLA" pitchFamily="2" charset="0"/>
              </a:rPr>
              <a:t>1</a:t>
            </a:r>
            <a:endParaRPr lang="en-US" sz="15000" dirty="0">
              <a:solidFill>
                <a:schemeClr val="accent6">
                  <a:lumMod val="60000"/>
                  <a:lumOff val="40000"/>
                </a:schemeClr>
              </a:solidFill>
              <a:latin typeface="iCiel TALUHLA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05474" y="2760215"/>
            <a:ext cx="3706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spc="300" dirty="0">
              <a:solidFill>
                <a:schemeClr val="bg1"/>
              </a:solidFill>
              <a:latin typeface="iCiel Simplifica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89" y="2265049"/>
            <a:ext cx="706751" cy="7067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05000" y="2514600"/>
            <a:ext cx="4246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solidFill>
                  <a:schemeClr val="bg1"/>
                </a:solidFill>
                <a:latin typeface="iCiel Simplifica" pitchFamily="2" charset="0"/>
              </a:rPr>
              <a:t>Nguyên</a:t>
            </a:r>
            <a:r>
              <a:rPr lang="en-US" sz="60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z="6000" dirty="0" err="1" smtClean="0">
                <a:solidFill>
                  <a:schemeClr val="bg1"/>
                </a:solidFill>
                <a:latin typeface="iCiel Simplifica" pitchFamily="2" charset="0"/>
              </a:rPr>
              <a:t>nhân</a:t>
            </a:r>
            <a:r>
              <a:rPr lang="en-US" sz="60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z="6000" dirty="0" err="1" smtClean="0">
                <a:solidFill>
                  <a:schemeClr val="bg1"/>
                </a:solidFill>
                <a:latin typeface="iCiel Simplifica" pitchFamily="2" charset="0"/>
              </a:rPr>
              <a:t>tạo</a:t>
            </a:r>
            <a:r>
              <a:rPr lang="en-US" sz="60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z="6000" dirty="0" err="1" smtClean="0">
                <a:solidFill>
                  <a:schemeClr val="bg1"/>
                </a:solidFill>
                <a:latin typeface="iCiel Simplifica" pitchFamily="2" charset="0"/>
              </a:rPr>
              <a:t>nên</a:t>
            </a:r>
            <a:r>
              <a:rPr lang="en-US" sz="6000" dirty="0" smtClean="0">
                <a:solidFill>
                  <a:schemeClr val="bg1"/>
                </a:solidFill>
                <a:latin typeface="iCiel Simplifica" pitchFamily="2" charset="0"/>
              </a:rPr>
              <a:t> “</a:t>
            </a:r>
            <a:r>
              <a:rPr lang="en-US" sz="6000" dirty="0" err="1" smtClean="0">
                <a:solidFill>
                  <a:schemeClr val="bg1"/>
                </a:solidFill>
                <a:latin typeface="iCiel Simplifica" pitchFamily="2" charset="0"/>
              </a:rPr>
              <a:t>Thành</a:t>
            </a:r>
            <a:r>
              <a:rPr lang="en-US" sz="60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z="6000" dirty="0" err="1" smtClean="0">
                <a:solidFill>
                  <a:schemeClr val="bg1"/>
                </a:solidFill>
                <a:latin typeface="iCiel Simplifica" pitchFamily="2" charset="0"/>
              </a:rPr>
              <a:t>Kiến</a:t>
            </a:r>
            <a:r>
              <a:rPr lang="en-US" sz="6000" dirty="0" smtClean="0">
                <a:solidFill>
                  <a:schemeClr val="bg1"/>
                </a:solidFill>
                <a:latin typeface="iCiel Simplifica" pitchFamily="2" charset="0"/>
              </a:rPr>
              <a:t>”</a:t>
            </a:r>
            <a:endParaRPr lang="en-US" sz="6000" dirty="0">
              <a:solidFill>
                <a:schemeClr val="bg1"/>
              </a:solidFill>
              <a:latin typeface="iCiel Simplifica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055" y="2416339"/>
            <a:ext cx="2135513" cy="213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138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81" y="4060445"/>
            <a:ext cx="1694526" cy="1447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05" b="68994"/>
          <a:stretch/>
        </p:blipFill>
        <p:spPr>
          <a:xfrm>
            <a:off x="1179739" y="31662"/>
            <a:ext cx="2076302" cy="18340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5" t="1994" r="34225" b="68759"/>
          <a:stretch/>
        </p:blipFill>
        <p:spPr>
          <a:xfrm>
            <a:off x="3429000" y="-123408"/>
            <a:ext cx="1771950" cy="17021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19" r="68667"/>
          <a:stretch/>
        </p:blipFill>
        <p:spPr>
          <a:xfrm>
            <a:off x="539844" y="1893613"/>
            <a:ext cx="2133600" cy="19766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08" t="30522" b="34739"/>
          <a:stretch/>
        </p:blipFill>
        <p:spPr>
          <a:xfrm>
            <a:off x="6598738" y="1593804"/>
            <a:ext cx="1919758" cy="21925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3" t="69119" r="30394"/>
          <a:stretch/>
        </p:blipFill>
        <p:spPr>
          <a:xfrm>
            <a:off x="4223833" y="5058981"/>
            <a:ext cx="2445676" cy="20398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42" y="4136645"/>
            <a:ext cx="1295400" cy="1295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069713"/>
            <a:ext cx="1822290" cy="18222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71" y="302176"/>
            <a:ext cx="1843871" cy="1382732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711007" y="1499725"/>
            <a:ext cx="3657600" cy="3741636"/>
            <a:chOff x="2711007" y="1499725"/>
            <a:chExt cx="3657600" cy="3741636"/>
          </a:xfrm>
        </p:grpSpPr>
        <p:sp>
          <p:nvSpPr>
            <p:cNvPr id="25" name="Oval 24"/>
            <p:cNvSpPr/>
            <p:nvPr/>
          </p:nvSpPr>
          <p:spPr>
            <a:xfrm>
              <a:off x="2711007" y="1499725"/>
              <a:ext cx="3657600" cy="3741636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6041" y="1981239"/>
              <a:ext cx="2644767" cy="26447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39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09800"/>
            <a:ext cx="9144001" cy="23568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9127" y="2250583"/>
            <a:ext cx="113168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 smtClean="0">
                <a:solidFill>
                  <a:srgbClr val="FF9999"/>
                </a:solidFill>
                <a:latin typeface="iCiel TALUHLA" pitchFamily="2" charset="0"/>
              </a:rPr>
              <a:t>2</a:t>
            </a:r>
            <a:endParaRPr lang="en-US" sz="15000" dirty="0">
              <a:solidFill>
                <a:srgbClr val="FF9999"/>
              </a:solidFill>
              <a:latin typeface="iCiel TALUHLA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2600" y="2789191"/>
            <a:ext cx="5181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dirty="0" err="1" smtClean="0">
                <a:latin typeface="iCiel Simplifica" pitchFamily="2" charset="0"/>
              </a:rPr>
              <a:t>Ảnh</a:t>
            </a:r>
            <a:r>
              <a:rPr lang="en-US" sz="4000" spc="300" dirty="0" smtClean="0">
                <a:latin typeface="iCiel Simplifica" pitchFamily="2" charset="0"/>
              </a:rPr>
              <a:t> </a:t>
            </a:r>
            <a:r>
              <a:rPr lang="en-US" sz="4000" spc="300" dirty="0" err="1" smtClean="0">
                <a:latin typeface="iCiel Simplifica" pitchFamily="2" charset="0"/>
              </a:rPr>
              <a:t>hưởng</a:t>
            </a:r>
            <a:r>
              <a:rPr lang="en-US" sz="4000" spc="300" dirty="0" smtClean="0">
                <a:latin typeface="iCiel Simplifica" pitchFamily="2" charset="0"/>
              </a:rPr>
              <a:t> </a:t>
            </a:r>
            <a:r>
              <a:rPr lang="en-US" sz="4000" spc="300" dirty="0" err="1" smtClean="0">
                <a:latin typeface="iCiel Simplifica" pitchFamily="2" charset="0"/>
              </a:rPr>
              <a:t>đến</a:t>
            </a:r>
            <a:r>
              <a:rPr lang="en-US" sz="4000" spc="300" dirty="0" smtClean="0">
                <a:latin typeface="iCiel Simplifica" pitchFamily="2" charset="0"/>
              </a:rPr>
              <a:t> </a:t>
            </a:r>
            <a:r>
              <a:rPr lang="en-US" sz="4000" spc="300" dirty="0" err="1" smtClean="0">
                <a:solidFill>
                  <a:srgbClr val="FF0000"/>
                </a:solidFill>
                <a:latin typeface="iCiel Simplifica" pitchFamily="2" charset="0"/>
              </a:rPr>
              <a:t>suy</a:t>
            </a:r>
            <a:r>
              <a:rPr lang="en-US" sz="4000" spc="300" dirty="0" smtClean="0">
                <a:solidFill>
                  <a:srgbClr val="FF0000"/>
                </a:solidFill>
                <a:latin typeface="iCiel Simplifica" pitchFamily="2" charset="0"/>
              </a:rPr>
              <a:t> </a:t>
            </a:r>
            <a:r>
              <a:rPr lang="en-US" sz="4000" spc="300" dirty="0" err="1" smtClean="0">
                <a:solidFill>
                  <a:srgbClr val="FF0000"/>
                </a:solidFill>
                <a:latin typeface="iCiel Simplifica" pitchFamily="2" charset="0"/>
              </a:rPr>
              <a:t>nghĩ</a:t>
            </a:r>
            <a:r>
              <a:rPr lang="en-US" sz="4000" spc="300" dirty="0" smtClean="0">
                <a:solidFill>
                  <a:srgbClr val="FF0000"/>
                </a:solidFill>
                <a:latin typeface="iCiel Simplifica" pitchFamily="2" charset="0"/>
              </a:rPr>
              <a:t> </a:t>
            </a:r>
            <a:r>
              <a:rPr lang="en-US" sz="4000" spc="300" dirty="0" err="1" smtClean="0">
                <a:latin typeface="iCiel Simplifica" pitchFamily="2" charset="0"/>
              </a:rPr>
              <a:t>của</a:t>
            </a:r>
            <a:r>
              <a:rPr lang="en-US" sz="4000" spc="300" dirty="0" smtClean="0">
                <a:latin typeface="iCiel Simplifica" pitchFamily="2" charset="0"/>
              </a:rPr>
              <a:t> con </a:t>
            </a:r>
            <a:r>
              <a:rPr lang="en-US" sz="4000" spc="300" dirty="0" err="1" smtClean="0">
                <a:latin typeface="iCiel Simplifica" pitchFamily="2" charset="0"/>
              </a:rPr>
              <a:t>người</a:t>
            </a:r>
            <a:r>
              <a:rPr lang="en-US" sz="4000" spc="300" dirty="0" smtClean="0">
                <a:latin typeface="iCiel Simplifica" pitchFamily="2" charset="0"/>
              </a:rPr>
              <a:t> </a:t>
            </a:r>
            <a:r>
              <a:rPr lang="en-US" sz="4000" spc="300" dirty="0" err="1" smtClean="0">
                <a:latin typeface="iCiel Simplifica" pitchFamily="2" charset="0"/>
              </a:rPr>
              <a:t>như</a:t>
            </a:r>
            <a:r>
              <a:rPr lang="en-US" sz="4000" spc="300" dirty="0" smtClean="0">
                <a:latin typeface="iCiel Simplifica" pitchFamily="2" charset="0"/>
              </a:rPr>
              <a:t> </a:t>
            </a:r>
            <a:r>
              <a:rPr lang="en-US" sz="4000" spc="300" dirty="0" err="1" smtClean="0">
                <a:latin typeface="iCiel Simplifica" pitchFamily="2" charset="0"/>
              </a:rPr>
              <a:t>thế</a:t>
            </a:r>
            <a:r>
              <a:rPr lang="en-US" sz="4000" spc="300" dirty="0" smtClean="0">
                <a:latin typeface="iCiel Simplifica" pitchFamily="2" charset="0"/>
              </a:rPr>
              <a:t> </a:t>
            </a:r>
            <a:r>
              <a:rPr lang="en-US" sz="4000" spc="300" dirty="0" err="1" smtClean="0">
                <a:latin typeface="iCiel Simplifica" pitchFamily="2" charset="0"/>
              </a:rPr>
              <a:t>nào</a:t>
            </a:r>
            <a:r>
              <a:rPr lang="en-US" sz="4000" spc="300" dirty="0" smtClean="0">
                <a:latin typeface="iCiel Simplifica" pitchFamily="2" charset="0"/>
              </a:rPr>
              <a:t> ?</a:t>
            </a:r>
            <a:endParaRPr lang="en-US" sz="4000" spc="300" dirty="0">
              <a:latin typeface="iCiel Simplifica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40360">
            <a:off x="7472245" y="2803662"/>
            <a:ext cx="1294498" cy="1294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33" y="300094"/>
            <a:ext cx="1887061" cy="190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11806"/>
            <a:ext cx="4572001" cy="68698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30" t="19933" r="7306" b="29832"/>
          <a:stretch/>
        </p:blipFill>
        <p:spPr>
          <a:xfrm>
            <a:off x="228600" y="4101920"/>
            <a:ext cx="3129566" cy="2756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8121" y1="32861" x2="47163" y2="51064"/>
                        <a14:foregroundMark x1="59574" y1="32624" x2="55142" y2="41371"/>
                        <a14:foregroundMark x1="25532" y1="52955" x2="23759" y2="55910"/>
                        <a14:foregroundMark x1="62943" y1="48818" x2="85816" y2="67612"/>
                        <a14:foregroundMark x1="54433" y1="56383" x2="69504" y2="67376"/>
                        <a14:foregroundMark x1="59220" y1="68203" x2="73404" y2="68322"/>
                        <a14:foregroundMark x1="54433" y1="69267" x2="81915" y2="69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20" t="10382" r="4916" b="29481"/>
          <a:stretch/>
        </p:blipFill>
        <p:spPr>
          <a:xfrm>
            <a:off x="5334000" y="-11806"/>
            <a:ext cx="3200400" cy="29954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23" y="20392"/>
            <a:ext cx="4267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iCiel TALUHLA" pitchFamily="2" charset="0"/>
              </a:rPr>
              <a:t>Hà</a:t>
            </a:r>
            <a:r>
              <a:rPr lang="en-US" sz="11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iCiel TALUHLA" pitchFamily="2" charset="0"/>
              </a:rPr>
              <a:t> </a:t>
            </a:r>
            <a:r>
              <a:rPr lang="en-US" sz="110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iCiel TALUHLA" pitchFamily="2" charset="0"/>
              </a:rPr>
              <a:t>Nội</a:t>
            </a:r>
            <a:endParaRPr lang="en-US" sz="11000" dirty="0">
              <a:solidFill>
                <a:schemeClr val="accent3">
                  <a:lumMod val="60000"/>
                  <a:lumOff val="40000"/>
                </a:schemeClr>
              </a:solidFill>
              <a:latin typeface="iCiel TALUHLA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0" y="5105400"/>
            <a:ext cx="49025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 err="1" smtClean="0">
                <a:latin typeface="iCiel TALUHLA" pitchFamily="2" charset="0"/>
              </a:rPr>
              <a:t>Sài</a:t>
            </a:r>
            <a:r>
              <a:rPr lang="en-US" sz="10000" dirty="0" smtClean="0">
                <a:latin typeface="iCiel TALUHLA" pitchFamily="2" charset="0"/>
              </a:rPr>
              <a:t> </a:t>
            </a:r>
            <a:r>
              <a:rPr lang="en-US" sz="10000" dirty="0" err="1" smtClean="0">
                <a:latin typeface="iCiel TALUHLA" pitchFamily="2" charset="0"/>
              </a:rPr>
              <a:t>Gòn</a:t>
            </a:r>
            <a:endParaRPr lang="en-US" sz="10000" dirty="0">
              <a:latin typeface="iCiel TALUHLA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836" y="1905000"/>
            <a:ext cx="445716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spc="300" dirty="0" err="1" smtClean="0">
                <a:solidFill>
                  <a:schemeClr val="bg1"/>
                </a:solidFill>
                <a:latin typeface="iCiel Simplifica" pitchFamily="2" charset="0"/>
              </a:rPr>
              <a:t>Nói</a:t>
            </a:r>
            <a:r>
              <a:rPr lang="en-US" sz="3000" spc="3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z="3000" spc="300" dirty="0" err="1" smtClean="0">
                <a:solidFill>
                  <a:schemeClr val="bg1"/>
                </a:solidFill>
                <a:latin typeface="iCiel Simplifica" pitchFamily="2" charset="0"/>
              </a:rPr>
              <a:t>lớn</a:t>
            </a:r>
            <a:r>
              <a:rPr lang="en-US" sz="3000" spc="3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z="3000" spc="300" dirty="0" err="1" smtClean="0">
                <a:solidFill>
                  <a:schemeClr val="bg1"/>
                </a:solidFill>
                <a:latin typeface="iCiel Simplifica" pitchFamily="2" charset="0"/>
              </a:rPr>
              <a:t>tiếng</a:t>
            </a:r>
            <a:endParaRPr lang="en-US" sz="3000" spc="300" dirty="0" smtClean="0">
              <a:solidFill>
                <a:schemeClr val="bg1"/>
              </a:solidFill>
              <a:latin typeface="iCiel Simplif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000" spc="300" dirty="0" err="1" smtClean="0">
                <a:solidFill>
                  <a:schemeClr val="bg1"/>
                </a:solidFill>
                <a:latin typeface="iCiel Simplifica" pitchFamily="2" charset="0"/>
              </a:rPr>
              <a:t>Luôn</a:t>
            </a:r>
            <a:r>
              <a:rPr lang="en-US" sz="3000" spc="3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z="3000" spc="300" dirty="0" err="1" smtClean="0">
                <a:solidFill>
                  <a:schemeClr val="bg1"/>
                </a:solidFill>
                <a:latin typeface="iCiel Simplifica" pitchFamily="2" charset="0"/>
              </a:rPr>
              <a:t>tư</a:t>
            </a:r>
            <a:r>
              <a:rPr lang="en-US" sz="3000" spc="3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z="3000" spc="300" dirty="0" err="1" smtClean="0">
                <a:solidFill>
                  <a:schemeClr val="bg1"/>
                </a:solidFill>
                <a:latin typeface="iCiel Simplifica" pitchFamily="2" charset="0"/>
              </a:rPr>
              <a:t>lợi</a:t>
            </a:r>
            <a:r>
              <a:rPr lang="en-US" sz="3000" spc="3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z="3000" spc="300" dirty="0" err="1" smtClean="0">
                <a:solidFill>
                  <a:schemeClr val="bg1"/>
                </a:solidFill>
                <a:latin typeface="iCiel Simplifica" pitchFamily="2" charset="0"/>
              </a:rPr>
              <a:t>riêng</a:t>
            </a:r>
            <a:r>
              <a:rPr lang="en-US" sz="3000" spc="3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z="3000" spc="300" dirty="0" err="1" smtClean="0">
                <a:solidFill>
                  <a:schemeClr val="bg1"/>
                </a:solidFill>
                <a:latin typeface="iCiel Simplifica" pitchFamily="2" charset="0"/>
              </a:rPr>
              <a:t>cho</a:t>
            </a:r>
            <a:r>
              <a:rPr lang="en-US" sz="3000" spc="3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z="3000" spc="300" dirty="0" err="1" smtClean="0">
                <a:solidFill>
                  <a:schemeClr val="bg1"/>
                </a:solidFill>
                <a:latin typeface="iCiel Simplifica" pitchFamily="2" charset="0"/>
              </a:rPr>
              <a:t>mình</a:t>
            </a:r>
            <a:endParaRPr lang="en-US" sz="3000" spc="300" dirty="0" smtClean="0">
              <a:solidFill>
                <a:schemeClr val="bg1"/>
              </a:solidFill>
              <a:latin typeface="iCiel Simplif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000" spc="300" dirty="0" err="1" smtClean="0">
                <a:solidFill>
                  <a:schemeClr val="bg1"/>
                </a:solidFill>
                <a:latin typeface="iCiel Simplifica" pitchFamily="2" charset="0"/>
              </a:rPr>
              <a:t>Văn</a:t>
            </a:r>
            <a:r>
              <a:rPr lang="en-US" sz="3000" spc="3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z="3000" spc="300" dirty="0" err="1" smtClean="0">
                <a:solidFill>
                  <a:schemeClr val="bg1"/>
                </a:solidFill>
                <a:latin typeface="iCiel Simplifica" pitchFamily="2" charset="0"/>
              </a:rPr>
              <a:t>hóa</a:t>
            </a:r>
            <a:r>
              <a:rPr lang="en-US" sz="3000" spc="3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z="3000" spc="300" dirty="0" err="1" smtClean="0">
                <a:solidFill>
                  <a:schemeClr val="bg1"/>
                </a:solidFill>
                <a:latin typeface="iCiel Simplifica" pitchFamily="2" charset="0"/>
              </a:rPr>
              <a:t>ứng</a:t>
            </a:r>
            <a:r>
              <a:rPr lang="en-US" sz="3000" spc="3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z="3000" spc="300" dirty="0" err="1" smtClean="0">
                <a:solidFill>
                  <a:schemeClr val="bg1"/>
                </a:solidFill>
                <a:latin typeface="iCiel Simplifica" pitchFamily="2" charset="0"/>
              </a:rPr>
              <a:t>xử</a:t>
            </a:r>
            <a:r>
              <a:rPr lang="en-US" sz="3000" spc="300" dirty="0" smtClean="0">
                <a:solidFill>
                  <a:schemeClr val="bg1"/>
                </a:solidFill>
                <a:latin typeface="iCiel Simplifica" pitchFamily="2" charset="0"/>
              </a:rPr>
              <a:t> </a:t>
            </a:r>
            <a:r>
              <a:rPr lang="en-US" sz="3000" spc="300" dirty="0" err="1" smtClean="0">
                <a:solidFill>
                  <a:schemeClr val="bg1"/>
                </a:solidFill>
                <a:latin typeface="iCiel Simplifica" pitchFamily="2" charset="0"/>
              </a:rPr>
              <a:t>kém</a:t>
            </a:r>
            <a:endParaRPr lang="en-US" sz="3000" spc="300" dirty="0" smtClean="0">
              <a:solidFill>
                <a:schemeClr val="bg1"/>
              </a:solidFill>
              <a:latin typeface="iCiel Simplifica" pitchFamily="2" charset="0"/>
            </a:endParaRPr>
          </a:p>
          <a:p>
            <a:endParaRPr lang="en-US" sz="3000" spc="300" dirty="0" smtClean="0">
              <a:solidFill>
                <a:schemeClr val="bg1"/>
              </a:solidFill>
              <a:latin typeface="iCiel Simplif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3000" spc="300" dirty="0">
              <a:solidFill>
                <a:schemeClr val="bg1"/>
              </a:solidFill>
              <a:latin typeface="iCiel Simplifica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94479" y="3352800"/>
            <a:ext cx="36576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+mj-lt"/>
              <a:buAutoNum type="arabicPeriod"/>
            </a:pPr>
            <a:r>
              <a:rPr lang="en-US" sz="3000" spc="300" dirty="0" err="1" smtClean="0">
                <a:latin typeface="iCiel Simplifica" pitchFamily="2" charset="0"/>
              </a:rPr>
              <a:t>Ăn</a:t>
            </a:r>
            <a:r>
              <a:rPr lang="en-US" sz="3000" spc="300" dirty="0" smtClean="0">
                <a:latin typeface="iCiel Simplifica" pitchFamily="2" charset="0"/>
              </a:rPr>
              <a:t> </a:t>
            </a:r>
            <a:r>
              <a:rPr lang="en-US" sz="3000" spc="300" dirty="0" err="1" smtClean="0">
                <a:latin typeface="iCiel Simplifica" pitchFamily="2" charset="0"/>
              </a:rPr>
              <a:t>chơi</a:t>
            </a:r>
            <a:endParaRPr lang="en-US" sz="3000" spc="300" dirty="0" smtClean="0">
              <a:latin typeface="iCiel Simplifica" pitchFamily="2" charset="0"/>
            </a:endParaRPr>
          </a:p>
          <a:p>
            <a:pPr marL="342900" indent="-342900" algn="r">
              <a:buFont typeface="+mj-lt"/>
              <a:buAutoNum type="arabicPeriod"/>
            </a:pPr>
            <a:r>
              <a:rPr lang="en-US" sz="3000" spc="300" dirty="0" err="1" smtClean="0">
                <a:latin typeface="iCiel Simplifica" pitchFamily="2" charset="0"/>
              </a:rPr>
              <a:t>Làm</a:t>
            </a:r>
            <a:r>
              <a:rPr lang="en-US" sz="3000" spc="300" dirty="0" smtClean="0">
                <a:latin typeface="iCiel Simplifica" pitchFamily="2" charset="0"/>
              </a:rPr>
              <a:t> </a:t>
            </a:r>
            <a:r>
              <a:rPr lang="en-US" sz="3000" spc="300" dirty="0" err="1" smtClean="0">
                <a:latin typeface="iCiel Simplifica" pitchFamily="2" charset="0"/>
              </a:rPr>
              <a:t>biếng</a:t>
            </a:r>
            <a:endParaRPr lang="en-US" sz="3000" spc="300" dirty="0" smtClean="0">
              <a:latin typeface="iCiel Simplif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3000" spc="300" dirty="0" smtClean="0">
              <a:latin typeface="iCiel Simplif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3000" spc="300" dirty="0" smtClean="0">
              <a:latin typeface="iCiel Simplif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3000" spc="300" dirty="0">
              <a:latin typeface="iCiel Simplif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43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659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spc="2000" dirty="0" err="1" smtClean="0">
                <a:latin typeface="iCiel Simplifica" pitchFamily="2" charset="0"/>
              </a:rPr>
              <a:t>Giới</a:t>
            </a:r>
            <a:r>
              <a:rPr lang="en-US" sz="6000" spc="2000" dirty="0" smtClean="0">
                <a:latin typeface="iCiel Simplifica" pitchFamily="2" charset="0"/>
              </a:rPr>
              <a:t> </a:t>
            </a:r>
            <a:r>
              <a:rPr lang="en-US" sz="6000" spc="2000" dirty="0" err="1" smtClean="0">
                <a:latin typeface="iCiel Simplifica" pitchFamily="2" charset="0"/>
              </a:rPr>
              <a:t>tính</a:t>
            </a:r>
            <a:endParaRPr lang="en-US" sz="6000" spc="2000" dirty="0">
              <a:latin typeface="iCiel Simplifica" pitchFamily="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4495800" cy="57911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053205"/>
            <a:ext cx="4648200" cy="5804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888" y1="48722" x2="45048" y2="53994"/>
                        <a14:foregroundMark x1="50799" y1="45847" x2="53035" y2="51597"/>
                        <a14:foregroundMark x1="52396" y1="50639" x2="52875" y2="53674"/>
                        <a14:foregroundMark x1="52875" y1="53195" x2="51757" y2="55272"/>
                        <a14:foregroundMark x1="51278" y1="69649" x2="50799" y2="80831"/>
                        <a14:foregroundMark x1="48083" y1="66613" x2="46805" y2="81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4300189"/>
            <a:ext cx="3027890" cy="30278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732" b="81629" l="68530" r="94409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47" t="10636" r="5505" b="15279"/>
          <a:stretch/>
        </p:blipFill>
        <p:spPr>
          <a:xfrm>
            <a:off x="2608376" y="4419600"/>
            <a:ext cx="901946" cy="24169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46" t="16305" r="35263" b="12849"/>
          <a:stretch/>
        </p:blipFill>
        <p:spPr>
          <a:xfrm>
            <a:off x="5610463" y="1335368"/>
            <a:ext cx="818676" cy="1983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371" b="85144" l="7668" r="346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34" t="18626" r="64903" b="13335"/>
          <a:stretch/>
        </p:blipFill>
        <p:spPr>
          <a:xfrm>
            <a:off x="7320566" y="1276326"/>
            <a:ext cx="1066800" cy="20424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3108" y="1549932"/>
            <a:ext cx="4572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0" dirty="0" err="1" smtClean="0">
                <a:solidFill>
                  <a:schemeClr val="accent6">
                    <a:lumMod val="50000"/>
                  </a:schemeClr>
                </a:solidFill>
                <a:latin typeface="iCiel TALUHLA" pitchFamily="2" charset="0"/>
              </a:rPr>
              <a:t>Nữ</a:t>
            </a:r>
            <a:r>
              <a:rPr lang="en-US" sz="9500" dirty="0" smtClean="0">
                <a:solidFill>
                  <a:schemeClr val="accent6">
                    <a:lumMod val="50000"/>
                  </a:schemeClr>
                </a:solidFill>
                <a:latin typeface="iCiel TALUHLA" pitchFamily="2" charset="0"/>
              </a:rPr>
              <a:t> </a:t>
            </a:r>
            <a:r>
              <a:rPr lang="en-US" sz="9500" dirty="0" err="1" smtClean="0">
                <a:solidFill>
                  <a:schemeClr val="accent6">
                    <a:lumMod val="50000"/>
                  </a:schemeClr>
                </a:solidFill>
                <a:latin typeface="iCiel TALUHLA" pitchFamily="2" charset="0"/>
              </a:rPr>
              <a:t>giới</a:t>
            </a:r>
            <a:endParaRPr lang="en-US" sz="9500" dirty="0">
              <a:solidFill>
                <a:schemeClr val="accent6">
                  <a:lumMod val="50000"/>
                </a:schemeClr>
              </a:solidFill>
              <a:latin typeface="iCiel TALUHLA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18175" y="3687901"/>
            <a:ext cx="432582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500" dirty="0" smtClean="0">
                <a:latin typeface="iCiel TALUHLA" pitchFamily="2" charset="0"/>
              </a:rPr>
              <a:t>Nam </a:t>
            </a:r>
            <a:r>
              <a:rPr lang="en-US" sz="9500" dirty="0" err="1" smtClean="0">
                <a:latin typeface="iCiel TALUHLA" pitchFamily="2" charset="0"/>
              </a:rPr>
              <a:t>giới</a:t>
            </a:r>
            <a:endParaRPr lang="en-US" sz="9500" dirty="0">
              <a:latin typeface="iCiel TALUHLA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400" y="3104668"/>
            <a:ext cx="43434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500" spc="300" dirty="0" err="1" smtClean="0">
                <a:solidFill>
                  <a:srgbClr val="002060"/>
                </a:solidFill>
                <a:latin typeface="iCiel Simplifica" pitchFamily="2" charset="0"/>
              </a:rPr>
              <a:t>Chỉ</a:t>
            </a:r>
            <a:r>
              <a:rPr lang="en-US" sz="2500" spc="300" dirty="0" smtClean="0">
                <a:solidFill>
                  <a:srgbClr val="002060"/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rgbClr val="002060"/>
                </a:solidFill>
                <a:latin typeface="iCiel Simplifica" pitchFamily="2" charset="0"/>
              </a:rPr>
              <a:t>nên</a:t>
            </a:r>
            <a:r>
              <a:rPr lang="en-US" sz="2500" spc="300" dirty="0" smtClean="0">
                <a:solidFill>
                  <a:srgbClr val="002060"/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rgbClr val="002060"/>
                </a:solidFill>
                <a:latin typeface="iCiel Simplifica" pitchFamily="2" charset="0"/>
              </a:rPr>
              <a:t>làm</a:t>
            </a:r>
            <a:r>
              <a:rPr lang="en-US" sz="2500" spc="300" dirty="0" smtClean="0">
                <a:solidFill>
                  <a:srgbClr val="002060"/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rgbClr val="002060"/>
                </a:solidFill>
                <a:latin typeface="iCiel Simplifica" pitchFamily="2" charset="0"/>
              </a:rPr>
              <a:t>nội</a:t>
            </a:r>
            <a:r>
              <a:rPr lang="en-US" sz="2500" spc="300" dirty="0" smtClean="0">
                <a:solidFill>
                  <a:srgbClr val="002060"/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rgbClr val="002060"/>
                </a:solidFill>
                <a:latin typeface="iCiel Simplifica" pitchFamily="2" charset="0"/>
              </a:rPr>
              <a:t>trợ</a:t>
            </a:r>
            <a:endParaRPr lang="en-US" sz="2500" spc="300" dirty="0" smtClean="0">
              <a:solidFill>
                <a:srgbClr val="002060"/>
              </a:solidFill>
              <a:latin typeface="iCiel Simplif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500" spc="300" dirty="0" err="1" smtClean="0">
                <a:solidFill>
                  <a:srgbClr val="002060"/>
                </a:solidFill>
                <a:latin typeface="iCiel Simplifica" pitchFamily="2" charset="0"/>
              </a:rPr>
              <a:t>Không</a:t>
            </a:r>
            <a:r>
              <a:rPr lang="en-US" sz="2500" spc="300" dirty="0" smtClean="0">
                <a:solidFill>
                  <a:srgbClr val="002060"/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rgbClr val="002060"/>
                </a:solidFill>
                <a:latin typeface="iCiel Simplifica" pitchFamily="2" charset="0"/>
              </a:rPr>
              <a:t>làm</a:t>
            </a:r>
            <a:r>
              <a:rPr lang="en-US" sz="2500" spc="300" dirty="0" smtClean="0">
                <a:solidFill>
                  <a:srgbClr val="002060"/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rgbClr val="002060"/>
                </a:solidFill>
                <a:latin typeface="iCiel Simplifica" pitchFamily="2" charset="0"/>
              </a:rPr>
              <a:t>được</a:t>
            </a:r>
            <a:r>
              <a:rPr lang="en-US" sz="2500" spc="300" dirty="0" smtClean="0">
                <a:solidFill>
                  <a:srgbClr val="002060"/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rgbClr val="002060"/>
                </a:solidFill>
                <a:latin typeface="iCiel Simplifica" pitchFamily="2" charset="0"/>
              </a:rPr>
              <a:t>những</a:t>
            </a:r>
            <a:r>
              <a:rPr lang="en-US" sz="2500" spc="300" dirty="0" smtClean="0">
                <a:solidFill>
                  <a:srgbClr val="002060"/>
                </a:solidFill>
                <a:latin typeface="iCiel Simplifica" pitchFamily="2" charset="0"/>
              </a:rPr>
              <a:t> </a:t>
            </a:r>
            <a:r>
              <a:rPr lang="en-US" sz="2500" spc="300" dirty="0" err="1" smtClean="0">
                <a:solidFill>
                  <a:srgbClr val="002060"/>
                </a:solidFill>
                <a:latin typeface="iCiel Simplifica" pitchFamily="2" charset="0"/>
              </a:rPr>
              <a:t>gì</a:t>
            </a:r>
            <a:r>
              <a:rPr lang="en-US" sz="2500" spc="300" dirty="0" smtClean="0">
                <a:solidFill>
                  <a:srgbClr val="002060"/>
                </a:solidFill>
                <a:latin typeface="iCiel Simplifica" pitchFamily="2" charset="0"/>
              </a:rPr>
              <a:t> to </a:t>
            </a:r>
            <a:r>
              <a:rPr lang="en-US" sz="2500" spc="300" dirty="0" err="1" smtClean="0">
                <a:solidFill>
                  <a:srgbClr val="002060"/>
                </a:solidFill>
                <a:latin typeface="iCiel Simplifica" pitchFamily="2" charset="0"/>
              </a:rPr>
              <a:t>tát</a:t>
            </a:r>
            <a:endParaRPr lang="en-US" sz="2500" spc="300" dirty="0">
              <a:solidFill>
                <a:srgbClr val="002060"/>
              </a:solidFill>
              <a:latin typeface="iCiel Simplif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65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457200"/>
            <a:ext cx="6019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u="sng" spc="300" dirty="0" err="1" smtClean="0">
                <a:solidFill>
                  <a:schemeClr val="accent2">
                    <a:lumMod val="75000"/>
                  </a:schemeClr>
                </a:solidFill>
                <a:latin typeface="iCiel TALUHLA" pitchFamily="2" charset="0"/>
              </a:rPr>
              <a:t>Dẫn</a:t>
            </a:r>
            <a:r>
              <a:rPr lang="en-US" sz="7000" b="1" u="sng" spc="300" dirty="0" smtClean="0">
                <a:solidFill>
                  <a:schemeClr val="accent2">
                    <a:lumMod val="75000"/>
                  </a:schemeClr>
                </a:solidFill>
                <a:latin typeface="iCiel TALUHLA" pitchFamily="2" charset="0"/>
              </a:rPr>
              <a:t> </a:t>
            </a:r>
            <a:r>
              <a:rPr lang="en-US" sz="7000" b="1" u="sng" spc="300" dirty="0" err="1" smtClean="0">
                <a:solidFill>
                  <a:schemeClr val="accent2">
                    <a:lumMod val="75000"/>
                  </a:schemeClr>
                </a:solidFill>
                <a:latin typeface="iCiel TALUHLA" pitchFamily="2" charset="0"/>
              </a:rPr>
              <a:t>chứng</a:t>
            </a:r>
            <a:r>
              <a:rPr lang="en-US" sz="7000" b="1" u="sng" spc="300" dirty="0" smtClean="0">
                <a:solidFill>
                  <a:schemeClr val="accent2">
                    <a:lumMod val="75000"/>
                  </a:schemeClr>
                </a:solidFill>
                <a:latin typeface="iCiel TALUHLA" pitchFamily="2" charset="0"/>
              </a:rPr>
              <a:t>: </a:t>
            </a:r>
            <a:endParaRPr lang="en-US" sz="7000" b="1" u="sng" spc="300" dirty="0">
              <a:solidFill>
                <a:schemeClr val="accent2">
                  <a:lumMod val="75000"/>
                </a:schemeClr>
              </a:solidFill>
              <a:latin typeface="iCiel TALUHLA" pitchFamily="2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09600" y="1842752"/>
            <a:ext cx="7772400" cy="44958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9752" y="2362200"/>
            <a:ext cx="7620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iCiel Simplifica" pitchFamily="2" charset="0"/>
              </a:rPr>
              <a:t>N</a:t>
            </a:r>
            <a:r>
              <a:rPr lang="vi-VN" sz="4000" b="1" dirty="0">
                <a:solidFill>
                  <a:srgbClr val="002060"/>
                </a:solidFill>
                <a:latin typeface="iCiel Simplifica" pitchFamily="2" charset="0"/>
              </a:rPr>
              <a:t>hà triết học Euripide đã viết</a:t>
            </a:r>
            <a:r>
              <a:rPr lang="vi-VN" sz="4000" dirty="0">
                <a:solidFill>
                  <a:srgbClr val="002060"/>
                </a:solidFill>
                <a:latin typeface="iCiel Simplifica" pitchFamily="2" charset="0"/>
              </a:rPr>
              <a:t>: “Kẻ nào thôi không nói xấu về phụ nữ nữa thì đúng là một thằng điên</a:t>
            </a:r>
            <a:r>
              <a:rPr lang="vi-VN" sz="4000" dirty="0" smtClean="0">
                <a:solidFill>
                  <a:srgbClr val="002060"/>
                </a:solidFill>
                <a:latin typeface="iCiel Simplifica" pitchFamily="2" charset="0"/>
              </a:rPr>
              <a:t>”</a:t>
            </a:r>
            <a:endParaRPr lang="en-US" sz="4000" dirty="0" smtClean="0">
              <a:solidFill>
                <a:srgbClr val="002060"/>
              </a:solidFill>
              <a:latin typeface="iCiel Simplifica" pitchFamily="2" charset="0"/>
            </a:endParaRPr>
          </a:p>
          <a:p>
            <a:endParaRPr lang="en-US" sz="4000" dirty="0" smtClean="0">
              <a:solidFill>
                <a:srgbClr val="002060"/>
              </a:solidFill>
              <a:latin typeface="iCiel Simplifica" pitchFamily="2" charset="0"/>
            </a:endParaRPr>
          </a:p>
          <a:p>
            <a:pPr algn="r"/>
            <a:r>
              <a:rPr lang="vi-VN" sz="4000" b="1" dirty="0" smtClean="0">
                <a:solidFill>
                  <a:srgbClr val="002060"/>
                </a:solidFill>
                <a:latin typeface="iCiel Simplifica" pitchFamily="2" charset="0"/>
              </a:rPr>
              <a:t>Khổng </a:t>
            </a:r>
            <a:r>
              <a:rPr lang="vi-VN" sz="4000" b="1" dirty="0">
                <a:solidFill>
                  <a:srgbClr val="002060"/>
                </a:solidFill>
                <a:latin typeface="iCiel Simplifica" pitchFamily="2" charset="0"/>
              </a:rPr>
              <a:t>Tử cũng đã nói:</a:t>
            </a:r>
            <a:r>
              <a:rPr lang="vi-VN" sz="4000" dirty="0">
                <a:solidFill>
                  <a:srgbClr val="002060"/>
                </a:solidFill>
                <a:latin typeface="iCiel Simplifica" pitchFamily="2" charset="0"/>
              </a:rPr>
              <a:t> “Phụ nữ là những người dễ làm đồi bại và cũng dễ bị đồi bại”.</a:t>
            </a:r>
            <a:endParaRPr lang="en-US" sz="4000" dirty="0">
              <a:solidFill>
                <a:srgbClr val="002060"/>
              </a:solidFill>
              <a:latin typeface="iCiel Simplifica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46" b="89769" l="16154" r="570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10" t="11352" r="42254" b="9972"/>
          <a:stretch/>
        </p:blipFill>
        <p:spPr>
          <a:xfrm>
            <a:off x="457200" y="4846094"/>
            <a:ext cx="1244924" cy="19290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197" l="9933" r="898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733800"/>
            <a:ext cx="2200542" cy="27673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500" b="91750" l="5000" r="43000">
                        <a14:foregroundMark x1="21000" y1="76000" x2="20000" y2="87750"/>
                        <a14:foregroundMark x1="28250" y1="74500" x2="27250" y2="87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00" r="56481"/>
          <a:stretch/>
        </p:blipFill>
        <p:spPr>
          <a:xfrm>
            <a:off x="6096000" y="-228600"/>
            <a:ext cx="127411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4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668</Words>
  <Application>Microsoft Office PowerPoint</Application>
  <PresentationFormat>On-screen Show (4:3)</PresentationFormat>
  <Paragraphs>100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iCiel TALUHLA</vt:lpstr>
      <vt:lpstr>Calibri</vt:lpstr>
      <vt:lpstr>iCiel Simplifica</vt:lpstr>
      <vt:lpstr>Office Theme</vt:lpstr>
      <vt:lpstr>Thành kiến &amp; Định kiến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Giới tính</vt:lpstr>
      <vt:lpstr>PowerPoint Presentation</vt:lpstr>
      <vt:lpstr>Vẻ ngoài</vt:lpstr>
      <vt:lpstr>PowerPoint Presentation</vt:lpstr>
      <vt:lpstr>Dẫn chứng cụ thể!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Huynh</dc:creator>
  <cp:lastModifiedBy>Nguyen Huynh</cp:lastModifiedBy>
  <cp:revision>94</cp:revision>
  <dcterms:created xsi:type="dcterms:W3CDTF">2017-05-05T11:40:36Z</dcterms:created>
  <dcterms:modified xsi:type="dcterms:W3CDTF">2017-05-13T13:29:02Z</dcterms:modified>
</cp:coreProperties>
</file>